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58" r:id="rId3"/>
    <p:sldMasterId id="2147483678" r:id="rId4"/>
    <p:sldMasterId id="2147483688" r:id="rId5"/>
  </p:sldMasterIdLst>
  <p:notesMasterIdLst>
    <p:notesMasterId r:id="rId41"/>
  </p:notesMasterIdLst>
  <p:sldIdLst>
    <p:sldId id="258" r:id="rId6"/>
    <p:sldId id="307" r:id="rId7"/>
    <p:sldId id="272" r:id="rId8"/>
    <p:sldId id="260" r:id="rId9"/>
    <p:sldId id="328" r:id="rId10"/>
    <p:sldId id="327" r:id="rId11"/>
    <p:sldId id="329" r:id="rId12"/>
    <p:sldId id="330" r:id="rId13"/>
    <p:sldId id="266" r:id="rId14"/>
    <p:sldId id="267" r:id="rId15"/>
    <p:sldId id="336" r:id="rId16"/>
    <p:sldId id="261" r:id="rId17"/>
    <p:sldId id="331" r:id="rId18"/>
    <p:sldId id="297" r:id="rId19"/>
    <p:sldId id="262" r:id="rId20"/>
    <p:sldId id="319" r:id="rId21"/>
    <p:sldId id="338" r:id="rId22"/>
    <p:sldId id="339" r:id="rId23"/>
    <p:sldId id="337" r:id="rId24"/>
    <p:sldId id="276" r:id="rId25"/>
    <p:sldId id="275" r:id="rId26"/>
    <p:sldId id="285" r:id="rId27"/>
    <p:sldId id="296" r:id="rId28"/>
    <p:sldId id="270" r:id="rId29"/>
    <p:sldId id="340" r:id="rId30"/>
    <p:sldId id="344" r:id="rId31"/>
    <p:sldId id="343" r:id="rId32"/>
    <p:sldId id="323" r:id="rId33"/>
    <p:sldId id="341" r:id="rId34"/>
    <p:sldId id="283" r:id="rId35"/>
    <p:sldId id="281" r:id="rId36"/>
    <p:sldId id="322" r:id="rId37"/>
    <p:sldId id="345" r:id="rId38"/>
    <p:sldId id="277" r:id="rId39"/>
    <p:sldId id="346"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00"/>
    <a:srgbClr val="C0C1BF"/>
    <a:srgbClr val="FFBA00"/>
    <a:srgbClr val="FFB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99" y="33"/>
      </p:cViewPr>
      <p:guideLst>
        <p:guide orient="horz" pos="1596"/>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0686F-4FC0-4C7C-B30D-835081573FE7}" type="datetimeFigureOut">
              <a:rPr lang="en-US" smtClean="0"/>
              <a:t>4/11/2018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D8907-4F37-49F9-825E-1800FC756666}" type="slidenum">
              <a:rPr lang="en-US" smtClean="0"/>
              <a:t>‹#›</a:t>
            </a:fld>
            <a:endParaRPr lang="en-US"/>
          </a:p>
        </p:txBody>
      </p:sp>
    </p:spTree>
    <p:extLst>
      <p:ext uri="{BB962C8B-B14F-4D97-AF65-F5344CB8AC3E}">
        <p14:creationId xmlns:p14="http://schemas.microsoft.com/office/powerpoint/2010/main" val="421743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D8907-4F37-49F9-825E-1800FC756666}" type="slidenum">
              <a:rPr lang="en-US" smtClean="0"/>
              <a:t>21</a:t>
            </a:fld>
            <a:endParaRPr lang="en-US"/>
          </a:p>
        </p:txBody>
      </p:sp>
    </p:spTree>
    <p:extLst>
      <p:ext uri="{BB962C8B-B14F-4D97-AF65-F5344CB8AC3E}">
        <p14:creationId xmlns:p14="http://schemas.microsoft.com/office/powerpoint/2010/main" val="579253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090512_118_tk_s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3071"/>
            <a:ext cx="9144000" cy="6084541"/>
          </a:xfrm>
          <a:prstGeom prst="rect">
            <a:avLst/>
          </a:prstGeom>
        </p:spPr>
      </p:pic>
      <p:pic>
        <p:nvPicPr>
          <p:cNvPr id="10" name="Picture 9" descr="vcu-ppt-footer-cover.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120900"/>
            <a:ext cx="9144000" cy="3035300"/>
          </a:xfrm>
          <a:prstGeom prst="rect">
            <a:avLst/>
          </a:prstGeom>
        </p:spPr>
      </p:pic>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pic>
        <p:nvPicPr>
          <p:cNvPr id="11" name="Picture 10" descr="bm_UnivRelations_RF_hz_rgb.eps"/>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7699" y="4090607"/>
            <a:ext cx="4962144" cy="676656"/>
          </a:xfrm>
          <a:prstGeom prst="rect">
            <a:avLst/>
          </a:prstGeom>
        </p:spPr>
      </p:pic>
      <p:sp>
        <p:nvSpPr>
          <p:cNvPr id="2" name="Title 1"/>
          <p:cNvSpPr>
            <a:spLocks noGrp="1"/>
          </p:cNvSpPr>
          <p:nvPr>
            <p:ph type="ctrTitle" hasCustomPrompt="1"/>
          </p:nvPr>
        </p:nvSpPr>
        <p:spPr>
          <a:xfrm>
            <a:off x="685800" y="1104900"/>
            <a:ext cx="7772400" cy="579438"/>
          </a:xfrm>
        </p:spPr>
        <p:txBody>
          <a:bodyPr/>
          <a:lstStyle>
            <a:lvl1pPr>
              <a:defRPr baseline="0"/>
            </a:lvl1pPr>
          </a:lstStyle>
          <a:p>
            <a:r>
              <a:rPr lang="en-US" dirty="0"/>
              <a:t>Click to edit title</a:t>
            </a:r>
          </a:p>
        </p:txBody>
      </p:sp>
      <p:sp>
        <p:nvSpPr>
          <p:cNvPr id="3" name="Subtitle 2"/>
          <p:cNvSpPr>
            <a:spLocks noGrp="1"/>
          </p:cNvSpPr>
          <p:nvPr>
            <p:ph type="subTitle" idx="1" hasCustomPrompt="1"/>
          </p:nvPr>
        </p:nvSpPr>
        <p:spPr>
          <a:xfrm>
            <a:off x="1193800" y="3048000"/>
            <a:ext cx="6400800" cy="9271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Tree>
    <p:extLst>
      <p:ext uri="{BB962C8B-B14F-4D97-AF65-F5344CB8AC3E}">
        <p14:creationId xmlns:p14="http://schemas.microsoft.com/office/powerpoint/2010/main" val="6895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sp>
        <p:nvSpPr>
          <p:cNvPr id="2" name="Title 1"/>
          <p:cNvSpPr>
            <a:spLocks noGrp="1"/>
          </p:cNvSpPr>
          <p:nvPr>
            <p:ph type="ctrTitle" hasCustomPrompt="1"/>
          </p:nvPr>
        </p:nvSpPr>
        <p:spPr>
          <a:xfrm>
            <a:off x="685800" y="1104900"/>
            <a:ext cx="7772400" cy="579438"/>
          </a:xfrm>
        </p:spPr>
        <p:txBody>
          <a:bodyPr/>
          <a:lstStyle>
            <a:lvl1pPr>
              <a:defRPr baseline="0"/>
            </a:lvl1pPr>
          </a:lstStyle>
          <a:p>
            <a:r>
              <a:rPr lang="en-US" dirty="0"/>
              <a:t>Click to edit title</a:t>
            </a:r>
          </a:p>
        </p:txBody>
      </p:sp>
      <p:sp>
        <p:nvSpPr>
          <p:cNvPr id="3" name="Subtitle 2"/>
          <p:cNvSpPr>
            <a:spLocks noGrp="1"/>
          </p:cNvSpPr>
          <p:nvPr>
            <p:ph type="subTitle" idx="1" hasCustomPrompt="1"/>
          </p:nvPr>
        </p:nvSpPr>
        <p:spPr>
          <a:xfrm>
            <a:off x="1193800" y="3048000"/>
            <a:ext cx="6400800" cy="9271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pic>
        <p:nvPicPr>
          <p:cNvPr id="8" name="Picture 7" descr="PPT_BG_ne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1804416"/>
          </a:xfrm>
          <a:prstGeom prst="rect">
            <a:avLst/>
          </a:prstGeom>
        </p:spPr>
      </p:pic>
      <p:pic>
        <p:nvPicPr>
          <p:cNvPr id="9" name="Picture 8" descr="bm_UnivRelations_RF_st_rgb.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7400" y="803796"/>
            <a:ext cx="2590800" cy="792708"/>
          </a:xfrm>
          <a:prstGeom prst="rect">
            <a:avLst/>
          </a:prstGeom>
        </p:spPr>
      </p:pic>
    </p:spTree>
    <p:extLst>
      <p:ext uri="{BB962C8B-B14F-4D97-AF65-F5344CB8AC3E}">
        <p14:creationId xmlns:p14="http://schemas.microsoft.com/office/powerpoint/2010/main" val="196428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576807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633021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5019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3702177-48E0-5046-8D69-4DF494A82DFD}" type="slidenum">
              <a:rPr lang="en-US" smtClean="0"/>
              <a:t>‹#›</a:t>
            </a:fld>
            <a:endParaRPr lang="en-US"/>
          </a:p>
        </p:txBody>
      </p:sp>
      <p:pic>
        <p:nvPicPr>
          <p:cNvPr id="8" name="Picture 7"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086142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3702177-48E0-5046-8D69-4DF494A82DFD}" type="slidenum">
              <a:rPr lang="en-US" smtClean="0"/>
              <a:t>‹#›</a:t>
            </a:fld>
            <a:endParaRPr lang="en-US"/>
          </a:p>
        </p:txBody>
      </p:sp>
      <p:pic>
        <p:nvPicPr>
          <p:cNvPr id="4" name="Picture 3"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40637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702177-48E0-5046-8D69-4DF494A82DFD}" type="slidenum">
              <a:rPr lang="en-US" smtClean="0"/>
              <a:t>‹#›</a:t>
            </a:fld>
            <a:endParaRPr lang="en-US"/>
          </a:p>
        </p:txBody>
      </p:sp>
      <p:pic>
        <p:nvPicPr>
          <p:cNvPr id="3" name="Picture 2"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43362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154200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804304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BA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4800" y="1289050"/>
            <a:ext cx="7772400" cy="1101725"/>
          </a:xfrm>
        </p:spPr>
        <p:txBody>
          <a:bodyPr/>
          <a:lstStyle/>
          <a:p>
            <a:r>
              <a:rPr lang="en-US" dirty="0"/>
              <a:t>Click to edit Master title style</a:t>
            </a:r>
          </a:p>
        </p:txBody>
      </p:sp>
      <p:sp>
        <p:nvSpPr>
          <p:cNvPr id="3" name="Subtitle 2"/>
          <p:cNvSpPr>
            <a:spLocks noGrp="1"/>
          </p:cNvSpPr>
          <p:nvPr>
            <p:ph type="subTitle" idx="1"/>
          </p:nvPr>
        </p:nvSpPr>
        <p:spPr>
          <a:xfrm>
            <a:off x="2286000" y="26733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
        <p:nvSpPr>
          <p:cNvPr id="13" name="Rectangle 12"/>
          <p:cNvSpPr/>
          <p:nvPr userDrawn="1"/>
        </p:nvSpPr>
        <p:spPr>
          <a:xfrm>
            <a:off x="393700" y="4330700"/>
            <a:ext cx="3467100" cy="711200"/>
          </a:xfrm>
          <a:prstGeom prst="rect">
            <a:avLst/>
          </a:prstGeom>
          <a:solidFill>
            <a:srgbClr val="FFBA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vcu-ppt-cover.eps"/>
          <p:cNvPicPr>
            <a:picLocks noChangeAspect="1"/>
          </p:cNvPicPr>
          <p:nvPr userDrawn="1"/>
        </p:nvPicPr>
        <p:blipFill rotWithShape="1">
          <a:blip r:embed="rId2" cstate="print">
            <a:extLst>
              <a:ext uri="{28A0092B-C50C-407E-A947-70E740481C1C}">
                <a14:useLocalDpi xmlns:a14="http://schemas.microsoft.com/office/drawing/2010/main"/>
              </a:ext>
            </a:extLst>
          </a:blip>
          <a:srcRect r="74722"/>
          <a:stretch/>
        </p:blipFill>
        <p:spPr>
          <a:xfrm>
            <a:off x="0" y="0"/>
            <a:ext cx="2311400" cy="5143500"/>
          </a:xfrm>
          <a:prstGeom prst="rect">
            <a:avLst/>
          </a:prstGeom>
        </p:spPr>
      </p:pic>
    </p:spTree>
    <p:extLst>
      <p:ext uri="{BB962C8B-B14F-4D97-AF65-F5344CB8AC3E}">
        <p14:creationId xmlns:p14="http://schemas.microsoft.com/office/powerpoint/2010/main" val="387363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3718102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1382439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3534001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117984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973191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171059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368913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680307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78B1276-2113-DD48-874F-9EB51D612020}" type="slidenum">
              <a:rPr lang="en-US" smtClean="0"/>
              <a:t>‹#›</a:t>
            </a:fld>
            <a:endParaRPr lang="en-US"/>
          </a:p>
        </p:txBody>
      </p:sp>
    </p:spTree>
    <p:extLst>
      <p:ext uri="{BB962C8B-B14F-4D97-AF65-F5344CB8AC3E}">
        <p14:creationId xmlns:p14="http://schemas.microsoft.com/office/powerpoint/2010/main" val="255866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178732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346240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166105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23118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399056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2803328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718632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4206847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1441413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5FCBA1-D260-4644-934C-0622A911E84D}" type="slidenum">
              <a:rPr lang="en-US" smtClean="0"/>
              <a:t>‹#›</a:t>
            </a:fld>
            <a:endParaRPr lang="en-US"/>
          </a:p>
        </p:txBody>
      </p:sp>
    </p:spTree>
    <p:extLst>
      <p:ext uri="{BB962C8B-B14F-4D97-AF65-F5344CB8AC3E}">
        <p14:creationId xmlns:p14="http://schemas.microsoft.com/office/powerpoint/2010/main" val="4229713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22"/>
            <a:ext cx="7772400" cy="1102519"/>
          </a:xfrm>
          <a:prstGeom prst="rect">
            <a:avLst/>
          </a:prstGeom>
        </p:spPr>
        <p:txBody>
          <a:bodyPr/>
          <a:lstStyle>
            <a:lvl1pPr algn="l">
              <a:defRPr/>
            </a:lvl1pPr>
          </a:lstStyle>
          <a:p>
            <a:r>
              <a:rPr lang="en-US" dirty="0"/>
              <a:t>Click to edit section name</a:t>
            </a:r>
          </a:p>
        </p:txBody>
      </p:sp>
      <p:sp>
        <p:nvSpPr>
          <p:cNvPr id="3" name="Subtitle 2"/>
          <p:cNvSpPr>
            <a:spLocks noGrp="1"/>
          </p:cNvSpPr>
          <p:nvPr>
            <p:ph type="subTitle" idx="1" hasCustomPrompt="1"/>
          </p:nvPr>
        </p:nvSpPr>
        <p:spPr>
          <a:xfrm>
            <a:off x="685800" y="2520950"/>
            <a:ext cx="6400800" cy="131445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section subtitle</a:t>
            </a:r>
          </a:p>
        </p:txBody>
      </p:sp>
    </p:spTree>
    <p:extLst>
      <p:ext uri="{BB962C8B-B14F-4D97-AF65-F5344CB8AC3E}">
        <p14:creationId xmlns:p14="http://schemas.microsoft.com/office/powerpoint/2010/main" val="376735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226069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217333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47866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354150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389494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3702177-48E0-5046-8D69-4DF494A82DFD}" type="slidenum">
              <a:rPr lang="en-US" smtClean="0"/>
              <a:t>‹#›</a:t>
            </a:fld>
            <a:endParaRPr lang="en-US"/>
          </a:p>
        </p:txBody>
      </p:sp>
    </p:spTree>
    <p:extLst>
      <p:ext uri="{BB962C8B-B14F-4D97-AF65-F5344CB8AC3E}">
        <p14:creationId xmlns:p14="http://schemas.microsoft.com/office/powerpoint/2010/main" val="67726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7.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9.emf"/><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3702177-48E0-5046-8D69-4DF494A82DFD}" type="slidenum">
              <a:rPr lang="en-US" smtClean="0"/>
              <a:t>‹#›</a:t>
            </a:fld>
            <a:endParaRPr lang="en-US"/>
          </a:p>
        </p:txBody>
      </p:sp>
      <p:pic>
        <p:nvPicPr>
          <p:cNvPr id="7" name="Picture 6" descr="vcu-ppt-footer-gray.eps"/>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4347972"/>
            <a:ext cx="5905266"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75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3702177-48E0-5046-8D69-4DF494A82DFD}" type="slidenum">
              <a:rPr lang="en-US" smtClean="0"/>
              <a:t>‹#›</a:t>
            </a:fld>
            <a:endParaRPr lang="en-US"/>
          </a:p>
        </p:txBody>
      </p:sp>
    </p:spTree>
    <p:extLst>
      <p:ext uri="{BB962C8B-B14F-4D97-AF65-F5344CB8AC3E}">
        <p14:creationId xmlns:p14="http://schemas.microsoft.com/office/powerpoint/2010/main" val="8684262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8B1276-2113-DD48-874F-9EB51D612020}" type="slidenum">
              <a:rPr lang="en-US" smtClean="0"/>
              <a:t>‹#›</a:t>
            </a:fld>
            <a:endParaRPr lang="en-US"/>
          </a:p>
        </p:txBody>
      </p:sp>
      <p:pic>
        <p:nvPicPr>
          <p:cNvPr id="7" name="Picture 6" descr="bm_UnivRelations_RF_hz_K.png"/>
          <p:cNvPicPr>
            <a:picLocks noChangeAspect="1"/>
          </p:cNvPicPr>
          <p:nvPr userDrawn="1"/>
        </p:nvPicPr>
        <p:blipFill>
          <a:blip r:embed="rId11" cstate="print">
            <a:alphaModFix amt="40000"/>
            <a:extLst>
              <a:ext uri="{28A0092B-C50C-407E-A947-70E740481C1C}">
                <a14:useLocalDpi xmlns:a14="http://schemas.microsoft.com/office/drawing/2010/main"/>
              </a:ext>
            </a:extLst>
          </a:blip>
          <a:stretch>
            <a:fillRect/>
          </a:stretch>
        </p:blipFill>
        <p:spPr>
          <a:xfrm>
            <a:off x="457200" y="4601464"/>
            <a:ext cx="2896105" cy="402336"/>
          </a:xfrm>
          <a:prstGeom prst="rect">
            <a:avLst/>
          </a:prstGeom>
        </p:spPr>
      </p:pic>
    </p:spTree>
    <p:extLst>
      <p:ext uri="{BB962C8B-B14F-4D97-AF65-F5344CB8AC3E}">
        <p14:creationId xmlns:p14="http://schemas.microsoft.com/office/powerpoint/2010/main" val="1763279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0C1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5FCBA1-D260-4644-934C-0622A911E84D}" type="slidenum">
              <a:rPr lang="en-US" smtClean="0"/>
              <a:t>‹#›</a:t>
            </a:fld>
            <a:endParaRPr lang="en-US"/>
          </a:p>
        </p:txBody>
      </p:sp>
      <p:pic>
        <p:nvPicPr>
          <p:cNvPr id="7" name="Picture 6" descr="vcu-ppt-footer-gray.eps"/>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 y="4369499"/>
            <a:ext cx="5905266" cy="795528"/>
          </a:xfrm>
          <a:prstGeom prst="rect">
            <a:avLst/>
          </a:prstGeom>
        </p:spPr>
      </p:pic>
    </p:spTree>
    <p:extLst>
      <p:ext uri="{BB962C8B-B14F-4D97-AF65-F5344CB8AC3E}">
        <p14:creationId xmlns:p14="http://schemas.microsoft.com/office/powerpoint/2010/main" val="29856059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pic>
        <p:nvPicPr>
          <p:cNvPr id="3" name="Picture 2" descr="bm_UnivRelations_RF_hz_rgb_rev.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9400" y="4457700"/>
            <a:ext cx="2950464" cy="402336"/>
          </a:xfrm>
          <a:prstGeom prst="rect">
            <a:avLst/>
          </a:prstGeom>
        </p:spPr>
      </p:pic>
    </p:spTree>
    <p:extLst>
      <p:ext uri="{BB962C8B-B14F-4D97-AF65-F5344CB8AC3E}">
        <p14:creationId xmlns:p14="http://schemas.microsoft.com/office/powerpoint/2010/main" val="73371594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4000" kern="1200">
          <a:solidFill>
            <a:srgbClr val="FFBA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8.jpeg"/><Relationship Id="rId4" Type="http://schemas.openxmlformats.org/officeDocument/2006/relationships/image" Target="../media/image27.t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image" Target="../media/image40.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1.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1.png"/><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1.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1.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1.pn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4800" y="1861176"/>
            <a:ext cx="7772400" cy="1101725"/>
          </a:xfrm>
        </p:spPr>
        <p:txBody>
          <a:bodyPr>
            <a:normAutofit fontScale="90000"/>
          </a:bodyPr>
          <a:lstStyle/>
          <a:p>
            <a:r>
              <a:rPr lang="en-US" dirty="0"/>
              <a:t>Confederate Commemoration</a:t>
            </a:r>
            <a:br>
              <a:rPr lang="en-US" dirty="0"/>
            </a:br>
            <a:r>
              <a:rPr lang="en-US" dirty="0"/>
              <a:t>at VCU</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59029897"/>
      </p:ext>
    </p:extLst>
  </p:cSld>
  <p:clrMapOvr>
    <a:masterClrMapping/>
  </p:clrMapOvr>
  <mc:AlternateContent xmlns:mc="http://schemas.openxmlformats.org/markup-compatibility/2006" xmlns:p14="http://schemas.microsoft.com/office/powerpoint/2010/main">
    <mc:Choice Requires="p14">
      <p:transition spd="slow" p14:dur="2000" advTm="16510"/>
    </mc:Choice>
    <mc:Fallback xmlns="">
      <p:transition spd="slow" advTm="1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44CE94D-2B5D-427A-9866-3A912E3CDC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67" y="18498"/>
            <a:ext cx="4487973" cy="3172054"/>
          </a:xfrm>
          <a:prstGeom prst="rect">
            <a:avLst/>
          </a:prstGeom>
        </p:spPr>
      </p:pic>
      <p:sp>
        <p:nvSpPr>
          <p:cNvPr id="6" name="Arrow: Bent 5">
            <a:extLst>
              <a:ext uri="{FF2B5EF4-FFF2-40B4-BE49-F238E27FC236}">
                <a16:creationId xmlns:a16="http://schemas.microsoft.com/office/drawing/2014/main" xmlns="" id="{44FA3650-62FD-4F95-8E2F-F2CE372F62BE}"/>
              </a:ext>
            </a:extLst>
          </p:cNvPr>
          <p:cNvSpPr/>
          <p:nvPr/>
        </p:nvSpPr>
        <p:spPr>
          <a:xfrm rot="16200000">
            <a:off x="2812040" y="2736706"/>
            <a:ext cx="968070" cy="1424095"/>
          </a:xfrm>
          <a:prstGeom prst="ben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p:nvPr/>
        </p:nvPicPr>
        <p:blipFill rotWithShape="1">
          <a:blip r:embed="rId5" cstate="hqprint">
            <a:extLst>
              <a:ext uri="{28A0092B-C50C-407E-A947-70E740481C1C}">
                <a14:useLocalDpi xmlns:a14="http://schemas.microsoft.com/office/drawing/2010/main"/>
              </a:ext>
            </a:extLst>
          </a:blip>
          <a:srcRect/>
          <a:stretch/>
        </p:blipFill>
        <p:spPr bwMode="auto">
          <a:xfrm>
            <a:off x="3497580" y="2722079"/>
            <a:ext cx="5532120" cy="195294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xmlns="" id="{D8AB2D4E-9CE9-4D96-97BA-846C55DA853D}"/>
              </a:ext>
            </a:extLst>
          </p:cNvPr>
          <p:cNvSpPr txBox="1"/>
          <p:nvPr/>
        </p:nvSpPr>
        <p:spPr>
          <a:xfrm>
            <a:off x="4922729" y="408412"/>
            <a:ext cx="4106971" cy="1938992"/>
          </a:xfrm>
          <a:prstGeom prst="rect">
            <a:avLst/>
          </a:prstGeom>
          <a:noFill/>
        </p:spPr>
        <p:txBody>
          <a:bodyPr wrap="square" rtlCol="0">
            <a:spAutoFit/>
          </a:bodyPr>
          <a:lstStyle/>
          <a:p>
            <a:r>
              <a:rPr lang="en-US" sz="2000" dirty="0"/>
              <a:t>At the time of the building’s dedication, the Confederate Memorial Literary Society placed a plaque on the exterior of the building acknowledging the place where Stephens had lived in 1861.</a:t>
            </a:r>
          </a:p>
        </p:txBody>
      </p:sp>
      <p:sp>
        <p:nvSpPr>
          <p:cNvPr id="5" name="TextBox 4">
            <a:extLst>
              <a:ext uri="{FF2B5EF4-FFF2-40B4-BE49-F238E27FC236}">
                <a16:creationId xmlns:a16="http://schemas.microsoft.com/office/drawing/2014/main" xmlns="" id="{67C128F1-D491-470D-85FC-6517FCB80E53}"/>
              </a:ext>
            </a:extLst>
          </p:cNvPr>
          <p:cNvSpPr txBox="1"/>
          <p:nvPr/>
        </p:nvSpPr>
        <p:spPr>
          <a:xfrm>
            <a:off x="3296075" y="4735088"/>
            <a:ext cx="6027420" cy="400110"/>
          </a:xfrm>
          <a:prstGeom prst="rect">
            <a:avLst/>
          </a:prstGeom>
          <a:noFill/>
        </p:spPr>
        <p:txBody>
          <a:bodyPr wrap="square" rtlCol="0">
            <a:spAutoFit/>
          </a:bodyPr>
          <a:lstStyle/>
          <a:p>
            <a:pPr algn="ctr"/>
            <a:r>
              <a:rPr lang="en-US" sz="2000" dirty="0">
                <a:solidFill>
                  <a:srgbClr val="0070C0"/>
                </a:solidFill>
              </a:rPr>
              <a:t>Plaque on the southeast corner of the building</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52163327"/>
      </p:ext>
    </p:extLst>
  </p:cSld>
  <p:clrMapOvr>
    <a:masterClrMapping/>
  </p:clrMapOvr>
  <mc:AlternateContent xmlns:mc="http://schemas.openxmlformats.org/markup-compatibility/2006" xmlns:p14="http://schemas.microsoft.com/office/powerpoint/2010/main">
    <mc:Choice Requires="p14">
      <p:transition spd="slow" p14:dur="2000" advTm="13305"/>
    </mc:Choice>
    <mc:Fallback xmlns="">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8ED513-3571-4C06-AC7B-7D31187763EC}"/>
              </a:ext>
            </a:extLst>
          </p:cNvPr>
          <p:cNvSpPr txBox="1"/>
          <p:nvPr/>
        </p:nvSpPr>
        <p:spPr>
          <a:xfrm>
            <a:off x="821267" y="787400"/>
            <a:ext cx="7586133" cy="707886"/>
          </a:xfrm>
          <a:prstGeom prst="rect">
            <a:avLst/>
          </a:prstGeom>
          <a:noFill/>
        </p:spPr>
        <p:txBody>
          <a:bodyPr wrap="square" rtlCol="0">
            <a:spAutoFit/>
          </a:bodyPr>
          <a:lstStyle/>
          <a:p>
            <a:r>
              <a:rPr lang="en-US" sz="2000" dirty="0"/>
              <a:t>MCV and the University College of Medicine merged in 1913. MCV acquired the old UCM building.</a:t>
            </a:r>
          </a:p>
        </p:txBody>
      </p:sp>
      <p:pic>
        <p:nvPicPr>
          <p:cNvPr id="4" name="Picture 12" descr="MVC-062S">
            <a:extLst>
              <a:ext uri="{FF2B5EF4-FFF2-40B4-BE49-F238E27FC236}">
                <a16:creationId xmlns:a16="http://schemas.microsoft.com/office/drawing/2014/main" xmlns="" id="{64A1E8A4-63CC-4C23-A85B-BC056457EF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69125" y="2102804"/>
            <a:ext cx="507030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17624431"/>
      </p:ext>
    </p:extLst>
  </p:cSld>
  <p:clrMapOvr>
    <a:masterClrMapping/>
  </p:clrMapOvr>
  <mc:AlternateContent xmlns:mc="http://schemas.openxmlformats.org/markup-compatibility/2006" xmlns:p14="http://schemas.microsoft.com/office/powerpoint/2010/main">
    <mc:Choice Requires="p14">
      <p:transition spd="slow" p14:dur="2000" advTm="5808"/>
    </mc:Choice>
    <mc:Fallback xmlns="">
      <p:transition spd="slow" advTm="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859838" cy="5143500"/>
          </a:xfrm>
          <a:prstGeom prst="rect">
            <a:avLst/>
          </a:prstGeom>
        </p:spPr>
      </p:pic>
      <p:sp>
        <p:nvSpPr>
          <p:cNvPr id="4" name="TextBox 3">
            <a:extLst>
              <a:ext uri="{FF2B5EF4-FFF2-40B4-BE49-F238E27FC236}">
                <a16:creationId xmlns:a16="http://schemas.microsoft.com/office/drawing/2014/main" xmlns="" id="{5BCCA0DD-CEE4-47B6-89E5-7861510AE788}"/>
              </a:ext>
            </a:extLst>
          </p:cNvPr>
          <p:cNvSpPr txBox="1"/>
          <p:nvPr/>
        </p:nvSpPr>
        <p:spPr>
          <a:xfrm>
            <a:off x="4267201" y="216121"/>
            <a:ext cx="4604657" cy="2246769"/>
          </a:xfrm>
          <a:prstGeom prst="rect">
            <a:avLst/>
          </a:prstGeom>
          <a:noFill/>
        </p:spPr>
        <p:txBody>
          <a:bodyPr wrap="square" rtlCol="0">
            <a:spAutoFit/>
          </a:bodyPr>
          <a:lstStyle/>
          <a:p>
            <a:r>
              <a:rPr lang="en-US" sz="2000" dirty="0"/>
              <a:t>In December of 1927 the MCV Board of Visitors named the old UCM building “McGuire Hall” in honor of the school’s founder Hunter Holmes McGuire.  He also served as professor of surgery at MCV and as the medical director of Confederate General “Stonewall” Jackson’s 2</a:t>
            </a:r>
            <a:r>
              <a:rPr lang="en-US" sz="2000" baseline="30000" dirty="0"/>
              <a:t>nd</a:t>
            </a:r>
            <a:r>
              <a:rPr lang="en-US" sz="2000" dirty="0"/>
              <a:t> </a:t>
            </a:r>
            <a:r>
              <a:rPr lang="en-US" sz="2000" dirty="0" smtClean="0"/>
              <a:t>Corps</a:t>
            </a:r>
            <a:r>
              <a:rPr lang="en-US" sz="2000" dirty="0"/>
              <a:t>.</a:t>
            </a:r>
          </a:p>
        </p:txBody>
      </p:sp>
      <p:pic>
        <p:nvPicPr>
          <p:cNvPr id="5" name="Picture 4" descr="https://erenow.com/biographies/rebelyellstonewalljackson/rebelyellstonewalljackson.files/image038.jpg">
            <a:extLst>
              <a:ext uri="{FF2B5EF4-FFF2-40B4-BE49-F238E27FC236}">
                <a16:creationId xmlns:a16="http://schemas.microsoft.com/office/drawing/2014/main" xmlns="" id="{320B2928-C5B9-4FC1-AB43-E99E42293F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96359" y="2571750"/>
            <a:ext cx="1880098" cy="24579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60176461"/>
      </p:ext>
    </p:extLst>
  </p:cSld>
  <p:clrMapOvr>
    <a:masterClrMapping/>
  </p:clrMapOvr>
  <mc:AlternateContent xmlns:mc="http://schemas.openxmlformats.org/markup-compatibility/2006" xmlns:p14="http://schemas.microsoft.com/office/powerpoint/2010/main">
    <mc:Choice Requires="p14">
      <p:transition spd="slow" p14:dur="2000" advTm="19920"/>
    </mc:Choice>
    <mc:Fallback xmlns="">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21903" y="159650"/>
            <a:ext cx="2504926" cy="3354478"/>
          </a:xfrm>
          <a:prstGeom prst="ellipse">
            <a:avLst/>
          </a:prstGeom>
          <a:ln>
            <a:noFill/>
          </a:ln>
          <a:effectLst>
            <a:softEdge rad="112500"/>
          </a:effectLst>
        </p:spPr>
      </p:pic>
      <p:pic>
        <p:nvPicPr>
          <p:cNvPr id="3" name="Picture 2">
            <a:extLst>
              <a:ext uri="{FF2B5EF4-FFF2-40B4-BE49-F238E27FC236}">
                <a16:creationId xmlns:a16="http://schemas.microsoft.com/office/drawing/2014/main" xmlns="" id="{E7316929-1197-4166-B7E6-8089E2351C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 y="0"/>
            <a:ext cx="3725333" cy="5160225"/>
          </a:xfrm>
          <a:prstGeom prst="rect">
            <a:avLst/>
          </a:prstGeom>
        </p:spPr>
      </p:pic>
      <p:sp>
        <p:nvSpPr>
          <p:cNvPr id="5" name="TextBox 4">
            <a:extLst>
              <a:ext uri="{FF2B5EF4-FFF2-40B4-BE49-F238E27FC236}">
                <a16:creationId xmlns:a16="http://schemas.microsoft.com/office/drawing/2014/main" xmlns="" id="{30F7D557-282F-4201-9F87-49D93C9D25BB}"/>
              </a:ext>
            </a:extLst>
          </p:cNvPr>
          <p:cNvSpPr txBox="1"/>
          <p:nvPr/>
        </p:nvSpPr>
        <p:spPr>
          <a:xfrm>
            <a:off x="4147457" y="3487530"/>
            <a:ext cx="4669972" cy="1631216"/>
          </a:xfrm>
          <a:prstGeom prst="rect">
            <a:avLst/>
          </a:prstGeom>
          <a:noFill/>
        </p:spPr>
        <p:txBody>
          <a:bodyPr wrap="square" rtlCol="0">
            <a:spAutoFit/>
          </a:bodyPr>
          <a:lstStyle/>
          <a:p>
            <a:r>
              <a:rPr lang="en-US" sz="2000" dirty="0"/>
              <a:t>In McGuire Hall on the staircase landing between the first and the second floors is a bust of Hunter Holmes McGuire sculpted by MCV anatomy professor John W. </a:t>
            </a:r>
            <a:r>
              <a:rPr lang="en-US" sz="2000" dirty="0" err="1"/>
              <a:t>Brodnax</a:t>
            </a:r>
            <a:r>
              <a:rPr lang="en-US" sz="2000" dirty="0"/>
              <a:t>.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69718151"/>
      </p:ext>
    </p:extLst>
  </p:cSld>
  <p:clrMapOvr>
    <a:masterClrMapping/>
  </p:clrMapOvr>
  <mc:AlternateContent xmlns:mc="http://schemas.openxmlformats.org/markup-compatibility/2006" xmlns:p14="http://schemas.microsoft.com/office/powerpoint/2010/main">
    <mc:Choice Requires="p14">
      <p:transition spd="slow" p14:dur="2000" advTm="5777"/>
    </mc:Choice>
    <mc:Fallback xmlns="">
      <p:transition spd="slow" advTm="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9D2E7B-512C-4931-AFCC-630B41FA37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1915" y="192533"/>
            <a:ext cx="2983957" cy="4083477"/>
          </a:xfrm>
          <a:prstGeom prst="rect">
            <a:avLst/>
          </a:prstGeom>
        </p:spPr>
      </p:pic>
      <p:pic>
        <p:nvPicPr>
          <p:cNvPr id="4" name="Picture 3">
            <a:extLst>
              <a:ext uri="{FF2B5EF4-FFF2-40B4-BE49-F238E27FC236}">
                <a16:creationId xmlns:a16="http://schemas.microsoft.com/office/drawing/2014/main" xmlns="" id="{364DE4AB-6DBB-4F41-A274-B956267501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34366" y="192533"/>
            <a:ext cx="5047227" cy="3355869"/>
          </a:xfrm>
          <a:prstGeom prst="rect">
            <a:avLst/>
          </a:prstGeom>
        </p:spPr>
      </p:pic>
      <p:sp>
        <p:nvSpPr>
          <p:cNvPr id="2" name="TextBox 1">
            <a:extLst>
              <a:ext uri="{FF2B5EF4-FFF2-40B4-BE49-F238E27FC236}">
                <a16:creationId xmlns:a16="http://schemas.microsoft.com/office/drawing/2014/main" xmlns="" id="{EF759DA9-C0CF-4B5D-9521-7130B5B8646B}"/>
              </a:ext>
            </a:extLst>
          </p:cNvPr>
          <p:cNvSpPr txBox="1"/>
          <p:nvPr/>
        </p:nvSpPr>
        <p:spPr>
          <a:xfrm>
            <a:off x="3652503" y="3627966"/>
            <a:ext cx="5210951" cy="1015663"/>
          </a:xfrm>
          <a:prstGeom prst="rect">
            <a:avLst/>
          </a:prstGeom>
          <a:noFill/>
        </p:spPr>
        <p:txBody>
          <a:bodyPr wrap="square" rtlCol="0">
            <a:spAutoFit/>
          </a:bodyPr>
          <a:lstStyle/>
          <a:p>
            <a:r>
              <a:rPr lang="en-US" sz="2000" dirty="0"/>
              <a:t>MCV Comptroller William F. Tompkins suggested the name Tompkins-McCaw for the college library.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62959864"/>
      </p:ext>
    </p:extLst>
  </p:cSld>
  <p:clrMapOvr>
    <a:masterClrMapping/>
  </p:clrMapOvr>
  <mc:AlternateContent xmlns:mc="http://schemas.openxmlformats.org/markup-compatibility/2006" xmlns:p14="http://schemas.microsoft.com/office/powerpoint/2010/main">
    <mc:Choice Requires="p14">
      <p:transition spd="slow" p14:dur="2000" advTm="6696"/>
    </mc:Choice>
    <mc:Fallback xmlns="">
      <p:transition spd="slow" advTm="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85E7E08-3399-4D52-8E5B-139BE014B5DE}"/>
              </a:ext>
            </a:extLst>
          </p:cNvPr>
          <p:cNvGrpSpPr/>
          <p:nvPr/>
        </p:nvGrpSpPr>
        <p:grpSpPr>
          <a:xfrm>
            <a:off x="319232" y="0"/>
            <a:ext cx="8326045" cy="2384671"/>
            <a:chOff x="319232" y="738108"/>
            <a:chExt cx="8326045" cy="2384671"/>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046998" y="745339"/>
              <a:ext cx="1598279" cy="2377440"/>
            </a:xfrm>
            <a:prstGeom prst="rect">
              <a:avLst/>
            </a:prstGeom>
          </p:spPr>
        </p:pic>
        <p:pic>
          <p:nvPicPr>
            <p:cNvPr id="3" name="Picture 2">
              <a:extLst>
                <a:ext uri="{FF2B5EF4-FFF2-40B4-BE49-F238E27FC236}">
                  <a16:creationId xmlns:a16="http://schemas.microsoft.com/office/drawing/2014/main" xmlns="" id="{E91E6CEF-846A-45D7-BD3B-36D50A7209C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t="6266" b="5661"/>
            <a:stretch/>
          </p:blipFill>
          <p:spPr>
            <a:xfrm>
              <a:off x="319232" y="746209"/>
              <a:ext cx="1691640" cy="2359496"/>
            </a:xfrm>
            <a:prstGeom prst="rect">
              <a:avLst/>
            </a:prstGeom>
          </p:spPr>
        </p:pic>
        <p:pic>
          <p:nvPicPr>
            <p:cNvPr id="4" name="Picture 3">
              <a:extLst>
                <a:ext uri="{FF2B5EF4-FFF2-40B4-BE49-F238E27FC236}">
                  <a16:creationId xmlns:a16="http://schemas.microsoft.com/office/drawing/2014/main" xmlns="" id="{268CC88C-0D63-43A7-A85B-57870B46BE3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010872" y="738108"/>
              <a:ext cx="1598279" cy="2377440"/>
            </a:xfrm>
            <a:prstGeom prst="rect">
              <a:avLst/>
            </a:prstGeom>
          </p:spPr>
        </p:pic>
        <p:pic>
          <p:nvPicPr>
            <p:cNvPr id="6" name="Picture 2" descr="https://ehistory.osu.edu/sites/default/files/styles/medium/public/sally-louisa-tompkins.jpg?itok=Vyf7Ev9I">
              <a:extLst>
                <a:ext uri="{FF2B5EF4-FFF2-40B4-BE49-F238E27FC236}">
                  <a16:creationId xmlns:a16="http://schemas.microsoft.com/office/drawing/2014/main" xmlns="" id="{557DDAD9-0681-4B82-8A92-67F9B88E04E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3603119" y="738108"/>
              <a:ext cx="1688690" cy="23756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018CC27-BEDE-4FEC-A3CD-46E5C826CE2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78928" y="745060"/>
              <a:ext cx="1786397" cy="2377440"/>
            </a:xfrm>
            <a:prstGeom prst="rect">
              <a:avLst/>
            </a:prstGeom>
          </p:spPr>
        </p:pic>
      </p:grpSp>
      <p:sp>
        <p:nvSpPr>
          <p:cNvPr id="9" name="TextBox 8">
            <a:extLst>
              <a:ext uri="{FF2B5EF4-FFF2-40B4-BE49-F238E27FC236}">
                <a16:creationId xmlns:a16="http://schemas.microsoft.com/office/drawing/2014/main" xmlns="" id="{F82E54D3-28F2-4C9E-BB90-1FC6BAED2A33}"/>
              </a:ext>
            </a:extLst>
          </p:cNvPr>
          <p:cNvSpPr txBox="1"/>
          <p:nvPr/>
        </p:nvSpPr>
        <p:spPr>
          <a:xfrm>
            <a:off x="846666" y="3276600"/>
            <a:ext cx="7581053" cy="1015663"/>
          </a:xfrm>
          <a:prstGeom prst="rect">
            <a:avLst/>
          </a:prstGeom>
          <a:noFill/>
        </p:spPr>
        <p:txBody>
          <a:bodyPr wrap="square" rtlCol="0">
            <a:spAutoFit/>
          </a:bodyPr>
          <a:lstStyle/>
          <a:p>
            <a:r>
              <a:rPr lang="en-US" sz="2000" dirty="0"/>
              <a:t>In March of 1950 the MCV Board of Visitors formally named the college library in honor of five individuals from the Tompkins and McCaw families.</a:t>
            </a:r>
          </a:p>
        </p:txBody>
      </p:sp>
      <p:sp>
        <p:nvSpPr>
          <p:cNvPr id="10" name="TextBox 9">
            <a:extLst>
              <a:ext uri="{FF2B5EF4-FFF2-40B4-BE49-F238E27FC236}">
                <a16:creationId xmlns:a16="http://schemas.microsoft.com/office/drawing/2014/main" xmlns="" id="{745C044C-DD23-42C0-B2B7-61AD1B1381CF}"/>
              </a:ext>
            </a:extLst>
          </p:cNvPr>
          <p:cNvSpPr txBox="1"/>
          <p:nvPr/>
        </p:nvSpPr>
        <p:spPr>
          <a:xfrm>
            <a:off x="311612" y="2379854"/>
            <a:ext cx="1691640" cy="276999"/>
          </a:xfrm>
          <a:prstGeom prst="rect">
            <a:avLst/>
          </a:prstGeom>
          <a:noFill/>
        </p:spPr>
        <p:txBody>
          <a:bodyPr wrap="square" rtlCol="0">
            <a:spAutoFit/>
          </a:bodyPr>
          <a:lstStyle/>
          <a:p>
            <a:pPr algn="ctr"/>
            <a:r>
              <a:rPr lang="en-US" sz="1200" dirty="0"/>
              <a:t>Christopher Tompkins</a:t>
            </a:r>
          </a:p>
        </p:txBody>
      </p:sp>
      <p:sp>
        <p:nvSpPr>
          <p:cNvPr id="11" name="TextBox 10">
            <a:extLst>
              <a:ext uri="{FF2B5EF4-FFF2-40B4-BE49-F238E27FC236}">
                <a16:creationId xmlns:a16="http://schemas.microsoft.com/office/drawing/2014/main" xmlns="" id="{EA74FB07-F94E-46F0-9194-9865032FF543}"/>
              </a:ext>
            </a:extLst>
          </p:cNvPr>
          <p:cNvSpPr txBox="1"/>
          <p:nvPr/>
        </p:nvSpPr>
        <p:spPr>
          <a:xfrm>
            <a:off x="1971964" y="2387387"/>
            <a:ext cx="1691640" cy="276999"/>
          </a:xfrm>
          <a:prstGeom prst="rect">
            <a:avLst/>
          </a:prstGeom>
          <a:noFill/>
        </p:spPr>
        <p:txBody>
          <a:bodyPr wrap="square" rtlCol="0">
            <a:spAutoFit/>
          </a:bodyPr>
          <a:lstStyle/>
          <a:p>
            <a:pPr algn="ctr"/>
            <a:r>
              <a:rPr lang="en-US" sz="1200" dirty="0"/>
              <a:t>J. McCaw Tompkins</a:t>
            </a:r>
          </a:p>
        </p:txBody>
      </p:sp>
      <p:sp>
        <p:nvSpPr>
          <p:cNvPr id="12" name="TextBox 11">
            <a:extLst>
              <a:ext uri="{FF2B5EF4-FFF2-40B4-BE49-F238E27FC236}">
                <a16:creationId xmlns:a16="http://schemas.microsoft.com/office/drawing/2014/main" xmlns="" id="{FDE19ACE-B03F-4FC2-931E-AFDF2B5D619C}"/>
              </a:ext>
            </a:extLst>
          </p:cNvPr>
          <p:cNvSpPr txBox="1"/>
          <p:nvPr/>
        </p:nvSpPr>
        <p:spPr>
          <a:xfrm>
            <a:off x="3587288" y="2389610"/>
            <a:ext cx="1691640" cy="276999"/>
          </a:xfrm>
          <a:prstGeom prst="rect">
            <a:avLst/>
          </a:prstGeom>
          <a:noFill/>
        </p:spPr>
        <p:txBody>
          <a:bodyPr wrap="square" rtlCol="0">
            <a:spAutoFit/>
          </a:bodyPr>
          <a:lstStyle/>
          <a:p>
            <a:pPr algn="ctr"/>
            <a:r>
              <a:rPr lang="en-US" sz="1200" dirty="0"/>
              <a:t>Sally Louisa Tompkins</a:t>
            </a:r>
          </a:p>
        </p:txBody>
      </p:sp>
      <p:sp>
        <p:nvSpPr>
          <p:cNvPr id="13" name="TextBox 12">
            <a:extLst>
              <a:ext uri="{FF2B5EF4-FFF2-40B4-BE49-F238E27FC236}">
                <a16:creationId xmlns:a16="http://schemas.microsoft.com/office/drawing/2014/main" xmlns="" id="{9DB3FE20-D114-447B-A4E1-0E87C295324D}"/>
              </a:ext>
            </a:extLst>
          </p:cNvPr>
          <p:cNvSpPr txBox="1"/>
          <p:nvPr/>
        </p:nvSpPr>
        <p:spPr>
          <a:xfrm>
            <a:off x="7046998" y="2384671"/>
            <a:ext cx="1691640" cy="276999"/>
          </a:xfrm>
          <a:prstGeom prst="rect">
            <a:avLst/>
          </a:prstGeom>
          <a:noFill/>
        </p:spPr>
        <p:txBody>
          <a:bodyPr wrap="square" rtlCol="0">
            <a:spAutoFit/>
          </a:bodyPr>
          <a:lstStyle/>
          <a:p>
            <a:pPr algn="ctr"/>
            <a:r>
              <a:rPr lang="en-US" sz="1200" dirty="0"/>
              <a:t>Walter Drew McCaw</a:t>
            </a:r>
          </a:p>
        </p:txBody>
      </p:sp>
      <p:sp>
        <p:nvSpPr>
          <p:cNvPr id="14" name="TextBox 13">
            <a:extLst>
              <a:ext uri="{FF2B5EF4-FFF2-40B4-BE49-F238E27FC236}">
                <a16:creationId xmlns:a16="http://schemas.microsoft.com/office/drawing/2014/main" xmlns="" id="{FE92AFBB-53A5-4AEF-A5C5-E0B747F5A388}"/>
              </a:ext>
            </a:extLst>
          </p:cNvPr>
          <p:cNvSpPr txBox="1"/>
          <p:nvPr/>
        </p:nvSpPr>
        <p:spPr>
          <a:xfrm>
            <a:off x="5355358" y="2377440"/>
            <a:ext cx="1691640" cy="276999"/>
          </a:xfrm>
          <a:prstGeom prst="rect">
            <a:avLst/>
          </a:prstGeom>
          <a:noFill/>
        </p:spPr>
        <p:txBody>
          <a:bodyPr wrap="square" rtlCol="0">
            <a:spAutoFit/>
          </a:bodyPr>
          <a:lstStyle/>
          <a:p>
            <a:pPr algn="ctr"/>
            <a:r>
              <a:rPr lang="en-US" sz="1200" dirty="0"/>
              <a:t>James B. McCaw</a:t>
            </a: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410253629"/>
      </p:ext>
    </p:extLst>
  </p:cSld>
  <p:clrMapOvr>
    <a:masterClrMapping/>
  </p:clrMapOvr>
  <mc:AlternateContent xmlns:mc="http://schemas.openxmlformats.org/markup-compatibility/2006" xmlns:p14="http://schemas.microsoft.com/office/powerpoint/2010/main">
    <mc:Choice Requires="p14">
      <p:transition spd="slow" p14:dur="2000" advTm="12880"/>
    </mc:Choice>
    <mc:Fallback xmlns="">
      <p:transition spd="slow" advTm="1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CF51345-71E7-4A3D-B117-119FE00585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96551" y="0"/>
            <a:ext cx="4131897" cy="5143500"/>
          </a:xfrm>
          <a:prstGeom prst="rect">
            <a:avLst/>
          </a:prstGeom>
        </p:spPr>
      </p:pic>
      <p:sp>
        <p:nvSpPr>
          <p:cNvPr id="3" name="TextBox 2">
            <a:extLst>
              <a:ext uri="{FF2B5EF4-FFF2-40B4-BE49-F238E27FC236}">
                <a16:creationId xmlns:a16="http://schemas.microsoft.com/office/drawing/2014/main" xmlns="" id="{1A971C04-AF47-4E45-9206-6D7FD8A3DDE9}"/>
              </a:ext>
            </a:extLst>
          </p:cNvPr>
          <p:cNvSpPr txBox="1"/>
          <p:nvPr/>
        </p:nvSpPr>
        <p:spPr>
          <a:xfrm>
            <a:off x="816421" y="1012371"/>
            <a:ext cx="3331029" cy="1323439"/>
          </a:xfrm>
          <a:prstGeom prst="rect">
            <a:avLst/>
          </a:prstGeom>
          <a:noFill/>
        </p:spPr>
        <p:txBody>
          <a:bodyPr wrap="square" rtlCol="0">
            <a:spAutoFit/>
          </a:bodyPr>
          <a:lstStyle/>
          <a:p>
            <a:r>
              <a:rPr lang="en-US" sz="2000" dirty="0"/>
              <a:t>Sally Tompkins organized and administered the Robertson Hospital in Richmond during the Civil War.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96031848"/>
      </p:ext>
    </p:extLst>
  </p:cSld>
  <p:clrMapOvr>
    <a:masterClrMapping/>
  </p:clrMapOvr>
  <mc:AlternateContent xmlns:mc="http://schemas.openxmlformats.org/markup-compatibility/2006" xmlns:p14="http://schemas.microsoft.com/office/powerpoint/2010/main">
    <mc:Choice Requires="p14">
      <p:transition spd="slow" p14:dur="2000" advTm="8232"/>
    </mc:Choice>
    <mc:Fallback xmlns="">
      <p:transition spd="slow" advTm="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0" y="0"/>
            <a:ext cx="9144000" cy="42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20637A03-B62C-4AD9-8278-4477F4D358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1732" y="1855467"/>
            <a:ext cx="2328335" cy="32048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F65F96EA-B722-49A5-8477-9CB02376E03F}"/>
              </a:ext>
            </a:extLst>
          </p:cNvPr>
          <p:cNvSpPr txBox="1"/>
          <p:nvPr/>
        </p:nvSpPr>
        <p:spPr>
          <a:xfrm>
            <a:off x="1246414" y="105540"/>
            <a:ext cx="6651171" cy="707886"/>
          </a:xfrm>
          <a:prstGeom prst="rect">
            <a:avLst/>
          </a:prstGeom>
          <a:noFill/>
        </p:spPr>
        <p:txBody>
          <a:bodyPr wrap="square" rtlCol="0">
            <a:spAutoFit/>
          </a:bodyPr>
          <a:lstStyle/>
          <a:p>
            <a:r>
              <a:rPr lang="en-US" sz="2000" dirty="0"/>
              <a:t>James McCaw served as commandant  of the Chimborazo </a:t>
            </a:r>
            <a:r>
              <a:rPr lang="en-US" sz="2000" dirty="0" smtClean="0"/>
              <a:t>Confederate </a:t>
            </a:r>
            <a:r>
              <a:rPr lang="en-US" sz="2000" dirty="0"/>
              <a:t>army hospital during the Civil War</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39140521"/>
      </p:ext>
    </p:extLst>
  </p:cSld>
  <p:clrMapOvr>
    <a:masterClrMapping/>
  </p:clrMapOvr>
  <mc:AlternateContent xmlns:mc="http://schemas.openxmlformats.org/markup-compatibility/2006" xmlns:p14="http://schemas.microsoft.com/office/powerpoint/2010/main">
    <mc:Choice Requires="p14">
      <p:transition spd="slow" p14:dur="2000" advTm="10024"/>
    </mc:Choice>
    <mc:Fallback xmlns="">
      <p:transition spd="slow" advTm="1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440" y="66377"/>
            <a:ext cx="5806537" cy="4061460"/>
          </a:xfrm>
          <a:prstGeom prst="rect">
            <a:avLst/>
          </a:prstGeom>
        </p:spPr>
      </p:pic>
      <p:sp>
        <p:nvSpPr>
          <p:cNvPr id="3" name="TextBox 2">
            <a:extLst>
              <a:ext uri="{FF2B5EF4-FFF2-40B4-BE49-F238E27FC236}">
                <a16:creationId xmlns:a16="http://schemas.microsoft.com/office/drawing/2014/main" xmlns="" id="{89CEE408-9FE3-4EF4-96DF-7F776B867687}"/>
              </a:ext>
            </a:extLst>
          </p:cNvPr>
          <p:cNvSpPr txBox="1"/>
          <p:nvPr/>
        </p:nvSpPr>
        <p:spPr>
          <a:xfrm>
            <a:off x="2588342" y="4231076"/>
            <a:ext cx="6464218" cy="707886"/>
          </a:xfrm>
          <a:prstGeom prst="rect">
            <a:avLst/>
          </a:prstGeom>
          <a:noFill/>
        </p:spPr>
        <p:txBody>
          <a:bodyPr wrap="square" rtlCol="0">
            <a:spAutoFit/>
          </a:bodyPr>
          <a:lstStyle/>
          <a:p>
            <a:r>
              <a:rPr lang="en-US" sz="2000" dirty="0">
                <a:solidFill>
                  <a:srgbClr val="0070C0"/>
                </a:solidFill>
              </a:rPr>
              <a:t>A plaque in the vestibule of the Tompkins-McCaw Library lists the building’s namesakes and their accomplishments.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10214803"/>
      </p:ext>
    </p:extLst>
  </p:cSld>
  <p:clrMapOvr>
    <a:masterClrMapping/>
  </p:clrMapOvr>
  <mc:AlternateContent xmlns:mc="http://schemas.openxmlformats.org/markup-compatibility/2006" xmlns:p14="http://schemas.microsoft.com/office/powerpoint/2010/main">
    <mc:Choice Requires="p14">
      <p:transition spd="slow" p14:dur="2000" advTm="5824"/>
    </mc:Choice>
    <mc:Fallback xmlns="">
      <p:transition spd="slow" advTm="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ssets.uvamagazine.org/images/uploads/2008/03-Fall/Features/CivilWar/Socrates_Maupin.jpg">
            <a:extLst>
              <a:ext uri="{FF2B5EF4-FFF2-40B4-BE49-F238E27FC236}">
                <a16:creationId xmlns:a16="http://schemas.microsoft.com/office/drawing/2014/main" xmlns="" id="{E8D62A13-B965-414A-9B75-EB9736E6D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3782" y="108858"/>
            <a:ext cx="2577646" cy="35463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7C68FDA-A477-49F4-9F8F-572C1BAD38C4}"/>
              </a:ext>
            </a:extLst>
          </p:cNvPr>
          <p:cNvSpPr txBox="1"/>
          <p:nvPr/>
        </p:nvSpPr>
        <p:spPr>
          <a:xfrm>
            <a:off x="3151414" y="743494"/>
            <a:ext cx="2841171" cy="3477875"/>
          </a:xfrm>
          <a:prstGeom prst="rect">
            <a:avLst/>
          </a:prstGeom>
          <a:noFill/>
        </p:spPr>
        <p:txBody>
          <a:bodyPr wrap="square" rtlCol="0">
            <a:spAutoFit/>
          </a:bodyPr>
          <a:lstStyle/>
          <a:p>
            <a:r>
              <a:rPr lang="en-US" sz="2000" dirty="0"/>
              <a:t>MCV founder Socrates Maupin (left) built a townhouse on Clay Street between 11</a:t>
            </a:r>
            <a:r>
              <a:rPr lang="en-US" sz="2000" baseline="30000" dirty="0"/>
              <a:t>th</a:t>
            </a:r>
            <a:r>
              <a:rPr lang="en-US" sz="2000" dirty="0"/>
              <a:t> and 12</a:t>
            </a:r>
            <a:r>
              <a:rPr lang="en-US" sz="2000" baseline="30000" dirty="0"/>
              <a:t>th</a:t>
            </a:r>
            <a:r>
              <a:rPr lang="en-US" sz="2000" dirty="0"/>
              <a:t> Streets. In this house, Commodore Matthew Fontaine Maury (right) conducted experiments with the underwater torpedo for the confederate government.</a:t>
            </a:r>
          </a:p>
        </p:txBody>
      </p:sp>
      <p:pic>
        <p:nvPicPr>
          <p:cNvPr id="5" name="Picture 2" descr="https://upload.wikimedia.org/wikipedia/commons/0/06/Lt._Matthew_Maury.jpg">
            <a:extLst>
              <a:ext uri="{FF2B5EF4-FFF2-40B4-BE49-F238E27FC236}">
                <a16:creationId xmlns:a16="http://schemas.microsoft.com/office/drawing/2014/main" xmlns="" id="{FBF69B1A-F99C-4921-A24B-E443DA43D3F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327775" y="1730829"/>
            <a:ext cx="2518707" cy="31350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EA549EE-8D5C-4B98-B4E1-2C16F73B848A}"/>
              </a:ext>
            </a:extLst>
          </p:cNvPr>
          <p:cNvSpPr/>
          <p:nvPr/>
        </p:nvSpPr>
        <p:spPr>
          <a:xfrm>
            <a:off x="5992585" y="4865915"/>
            <a:ext cx="4572000" cy="215444"/>
          </a:xfrm>
          <a:prstGeom prst="rect">
            <a:avLst/>
          </a:prstGeom>
        </p:spPr>
        <p:txBody>
          <a:bodyPr>
            <a:spAutoFit/>
          </a:bodyPr>
          <a:lstStyle/>
          <a:p>
            <a:r>
              <a:rPr lang="en-US" sz="800" dirty="0"/>
              <a:t>https://commons.wikimedia.org/wiki/File%3ALt._Matthew_Maury.jpg</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07401774"/>
      </p:ext>
    </p:extLst>
  </p:cSld>
  <p:clrMapOvr>
    <a:masterClrMapping/>
  </p:clrMapOvr>
  <mc:AlternateContent xmlns:mc="http://schemas.openxmlformats.org/markup-compatibility/2006" xmlns:p14="http://schemas.microsoft.com/office/powerpoint/2010/main">
    <mc:Choice Requires="p14">
      <p:transition spd="slow" p14:dur="2000" advTm="5465"/>
    </mc:Choice>
    <mc:Fallback xmlns="">
      <p:transition spd="slow" advTm="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1F0FD-BA0D-434C-B0DA-437AFC106878}"/>
              </a:ext>
            </a:extLst>
          </p:cNvPr>
          <p:cNvSpPr txBox="1"/>
          <p:nvPr/>
        </p:nvSpPr>
        <p:spPr>
          <a:xfrm>
            <a:off x="641497" y="744278"/>
            <a:ext cx="786100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Virginia General Assembly created Virginia Commonwealth University in 1968 with the merger of the Medical College of Virginia (MCV) and the Richmond Professional Institute (RPI).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MCV traces its origin back to the Medical Department of Hampden-Sydney College which opened in November of 1838.</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94883345"/>
      </p:ext>
    </p:extLst>
  </p:cSld>
  <p:clrMapOvr>
    <a:masterClrMapping/>
  </p:clrMapOvr>
  <mc:AlternateContent xmlns:mc="http://schemas.openxmlformats.org/markup-compatibility/2006" xmlns:p14="http://schemas.microsoft.com/office/powerpoint/2010/main">
    <mc:Choice Requires="p14">
      <p:transition spd="slow" p14:dur="2000" advTm="9577"/>
    </mc:Choice>
    <mc:Fallback xmlns="">
      <p:transition spd="slow" advTm="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CA2FB3-E446-4951-B40B-AC9A45737516}"/>
              </a:ext>
            </a:extLst>
          </p:cNvPr>
          <p:cNvSpPr txBox="1"/>
          <p:nvPr/>
        </p:nvSpPr>
        <p:spPr>
          <a:xfrm>
            <a:off x="522514" y="642257"/>
            <a:ext cx="3679372" cy="2554545"/>
          </a:xfrm>
          <a:prstGeom prst="rect">
            <a:avLst/>
          </a:prstGeom>
          <a:noFill/>
        </p:spPr>
        <p:txBody>
          <a:bodyPr wrap="square" rtlCol="0">
            <a:spAutoFit/>
          </a:bodyPr>
          <a:lstStyle/>
          <a:p>
            <a:r>
              <a:rPr lang="en-US" sz="2000" dirty="0"/>
              <a:t>The MCV Alumni Association acquired the Maupin-Maury House in 1947 and secured landmark status for the house. The Confederate Memorial Literary Society placed a plaque on the house in 1910 noting Maury’s experiments.</a:t>
            </a:r>
          </a:p>
        </p:txBody>
      </p:sp>
      <p:pic>
        <p:nvPicPr>
          <p:cNvPr id="1026" name="Picture 2" descr="https://www.dhr.virginia.gov/registers/Counties/Delisted_Resources/127-0074_Maupin-Maury_House_1968_VLR_4th.jpg">
            <a:extLst>
              <a:ext uri="{FF2B5EF4-FFF2-40B4-BE49-F238E27FC236}">
                <a16:creationId xmlns:a16="http://schemas.microsoft.com/office/drawing/2014/main" xmlns="" id="{3E49C64F-F5D1-4FC0-9A27-F931C2F22C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42116" y="0"/>
            <a:ext cx="414813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xmlns="" id="{63FB3807-E20C-4CD7-A8CA-C5264407D4D5}"/>
              </a:ext>
            </a:extLst>
          </p:cNvPr>
          <p:cNvSpPr/>
          <p:nvPr/>
        </p:nvSpPr>
        <p:spPr>
          <a:xfrm>
            <a:off x="3962400" y="2479791"/>
            <a:ext cx="3299460" cy="285750"/>
          </a:xfrm>
          <a:prstGeom prst="rightArrow">
            <a:avLst>
              <a:gd name="adj1" fmla="val 60666"/>
              <a:gd name="adj2" fmla="val 50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56040181"/>
      </p:ext>
    </p:extLst>
  </p:cSld>
  <p:clrMapOvr>
    <a:masterClrMapping/>
  </p:clrMapOvr>
  <mc:AlternateContent xmlns:mc="http://schemas.openxmlformats.org/markup-compatibility/2006" xmlns:p14="http://schemas.microsoft.com/office/powerpoint/2010/main">
    <mc:Choice Requires="p14">
      <p:transition spd="slow" p14:dur="2000" advTm="14032"/>
    </mc:Choice>
    <mc:Fallback xmlns="">
      <p:transition spd="slow" advTm="1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upin - Maury House"/>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4041" y="0"/>
            <a:ext cx="4277923" cy="356616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xmlns="" id="{CD498C28-8EF4-47FE-B560-36F99CE477D5}"/>
              </a:ext>
            </a:extLst>
          </p:cNvPr>
          <p:cNvSpPr/>
          <p:nvPr/>
        </p:nvSpPr>
        <p:spPr>
          <a:xfrm>
            <a:off x="2857500" y="2116183"/>
            <a:ext cx="2910840" cy="374650"/>
          </a:xfrm>
          <a:prstGeom prst="lef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6D91B77-6C35-4805-8CAC-92438AA18401}"/>
              </a:ext>
            </a:extLst>
          </p:cNvPr>
          <p:cNvPicPr/>
          <p:nvPr/>
        </p:nvPicPr>
        <p:blipFill rotWithShape="1">
          <a:blip r:embed="rId6" cstate="hqprint">
            <a:extLst>
              <a:ext uri="{28A0092B-C50C-407E-A947-70E740481C1C}">
                <a14:useLocalDpi xmlns:a14="http://schemas.microsoft.com/office/drawing/2010/main"/>
              </a:ext>
            </a:extLst>
          </a:blip>
          <a:srcRect/>
          <a:stretch/>
        </p:blipFill>
        <p:spPr bwMode="auto">
          <a:xfrm>
            <a:off x="5619749" y="364853"/>
            <a:ext cx="2978151" cy="343916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xmlns="" id="{50CE2730-8E90-4854-B4DD-6356A575D040}"/>
              </a:ext>
            </a:extLst>
          </p:cNvPr>
          <p:cNvSpPr txBox="1"/>
          <p:nvPr/>
        </p:nvSpPr>
        <p:spPr>
          <a:xfrm>
            <a:off x="1493520" y="3952771"/>
            <a:ext cx="7223760" cy="1015663"/>
          </a:xfrm>
          <a:prstGeom prst="rect">
            <a:avLst/>
          </a:prstGeom>
          <a:noFill/>
        </p:spPr>
        <p:txBody>
          <a:bodyPr wrap="square" rtlCol="0">
            <a:spAutoFit/>
          </a:bodyPr>
          <a:lstStyle/>
          <a:p>
            <a:r>
              <a:rPr lang="en-US" sz="2000" dirty="0">
                <a:solidFill>
                  <a:srgbClr val="0070C0"/>
                </a:solidFill>
              </a:rPr>
              <a:t>Today the MCV Alumni House and the Paul A. Gross Conference Center includes architectural features from the original Maupin- Maury House including these historical plaques.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39688100"/>
      </p:ext>
    </p:extLst>
  </p:cSld>
  <p:clrMapOvr>
    <a:masterClrMapping/>
  </p:clrMapOvr>
  <mc:AlternateContent xmlns:mc="http://schemas.openxmlformats.org/markup-compatibility/2006" xmlns:p14="http://schemas.microsoft.com/office/powerpoint/2010/main">
    <mc:Choice Requires="p14">
      <p:transition spd="slow" p14:dur="2000" advTm="6144"/>
    </mc:Choice>
    <mc:Fallback xmlns="">
      <p:transition spd="slow" advTm="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E632C3-D6B3-49DB-ADE7-362A41192CD5}"/>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4939477" y="2804850"/>
            <a:ext cx="3952217" cy="1681324"/>
          </a:xfrm>
          <a:prstGeom prst="rect">
            <a:avLst/>
          </a:prstGeom>
          <a:ln>
            <a:noFill/>
          </a:ln>
          <a:extLst>
            <a:ext uri="{53640926-AAD7-44D8-BBD7-CCE9431645EC}">
              <a14:shadowObscured xmlns:a14="http://schemas.microsoft.com/office/drawing/2010/main"/>
            </a:ext>
          </a:extLst>
        </p:spPr>
      </p:pic>
      <p:pic>
        <p:nvPicPr>
          <p:cNvPr id="4" name="Picture 3" descr="west-hospital">
            <a:extLst>
              <a:ext uri="{FF2B5EF4-FFF2-40B4-BE49-F238E27FC236}">
                <a16:creationId xmlns:a16="http://schemas.microsoft.com/office/drawing/2014/main" xmlns="" id="{BA3A65AE-F465-4122-AB67-5BF99F3B331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0" y="0"/>
            <a:ext cx="4409419" cy="5143500"/>
          </a:xfrm>
          <a:prstGeom prst="rect">
            <a:avLst/>
          </a:prstGeom>
          <a:noFill/>
          <a:ln w="9525">
            <a:noFill/>
            <a:miter lim="800000"/>
            <a:headEnd/>
            <a:tailEnd/>
          </a:ln>
        </p:spPr>
      </p:pic>
      <p:sp>
        <p:nvSpPr>
          <p:cNvPr id="5" name="TextBox 4">
            <a:extLst>
              <a:ext uri="{FF2B5EF4-FFF2-40B4-BE49-F238E27FC236}">
                <a16:creationId xmlns:a16="http://schemas.microsoft.com/office/drawing/2014/main" xmlns="" id="{6414123D-EDC4-4729-B86E-3A5243F6445D}"/>
              </a:ext>
            </a:extLst>
          </p:cNvPr>
          <p:cNvSpPr txBox="1"/>
          <p:nvPr/>
        </p:nvSpPr>
        <p:spPr>
          <a:xfrm>
            <a:off x="4939477" y="4602480"/>
            <a:ext cx="3952217" cy="400110"/>
          </a:xfrm>
          <a:prstGeom prst="rect">
            <a:avLst/>
          </a:prstGeom>
          <a:noFill/>
        </p:spPr>
        <p:txBody>
          <a:bodyPr wrap="square" rtlCol="0">
            <a:spAutoFit/>
          </a:bodyPr>
          <a:lstStyle/>
          <a:p>
            <a:pPr algn="ctr"/>
            <a:r>
              <a:rPr lang="en-US" sz="2000" dirty="0">
                <a:solidFill>
                  <a:srgbClr val="0070C0"/>
                </a:solidFill>
              </a:rPr>
              <a:t>Plaque in the lobby of West Hospital</a:t>
            </a:r>
          </a:p>
        </p:txBody>
      </p:sp>
      <p:sp>
        <p:nvSpPr>
          <p:cNvPr id="6" name="TextBox 5">
            <a:extLst>
              <a:ext uri="{FF2B5EF4-FFF2-40B4-BE49-F238E27FC236}">
                <a16:creationId xmlns:a16="http://schemas.microsoft.com/office/drawing/2014/main" xmlns="" id="{F8F7DDA1-039F-4B22-AAB8-738A5459F572}"/>
              </a:ext>
            </a:extLst>
          </p:cNvPr>
          <p:cNvSpPr txBox="1"/>
          <p:nvPr/>
        </p:nvSpPr>
        <p:spPr>
          <a:xfrm>
            <a:off x="4939476" y="411480"/>
            <a:ext cx="3800663" cy="1938992"/>
          </a:xfrm>
          <a:prstGeom prst="rect">
            <a:avLst/>
          </a:prstGeom>
          <a:noFill/>
        </p:spPr>
        <p:txBody>
          <a:bodyPr wrap="square" rtlCol="0">
            <a:spAutoFit/>
          </a:bodyPr>
          <a:lstStyle/>
          <a:p>
            <a:r>
              <a:rPr lang="en-US" sz="2000" dirty="0"/>
              <a:t>The United Daughters of the Confederacy donated about $30,000 to MCV to create a chapel as a tribute to confederate president Jefferson Davis for use by the MCV community.</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91488237"/>
      </p:ext>
    </p:extLst>
  </p:cSld>
  <p:clrMapOvr>
    <a:masterClrMapping/>
  </p:clrMapOvr>
  <mc:AlternateContent xmlns:mc="http://schemas.openxmlformats.org/markup-compatibility/2006" xmlns:p14="http://schemas.microsoft.com/office/powerpoint/2010/main">
    <mc:Choice Requires="p14">
      <p:transition spd="slow" p14:dur="2000" advTm="17145"/>
    </mc:Choice>
    <mc:Fallback xmlns="">
      <p:transition spd="slow" advTm="1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CAF2D5-AF70-4A99-854C-85CE0AE315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5495" y="-12612"/>
            <a:ext cx="6319496" cy="5143500"/>
          </a:xfrm>
          <a:prstGeom prst="rect">
            <a:avLst/>
          </a:prstGeom>
        </p:spPr>
      </p:pic>
      <p:pic>
        <p:nvPicPr>
          <p:cNvPr id="2" name="Picture 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12612"/>
            <a:ext cx="3185753" cy="5143500"/>
          </a:xfrm>
          <a:prstGeom prst="rect">
            <a:avLst/>
          </a:prstGeom>
        </p:spPr>
      </p:pic>
      <p:sp>
        <p:nvSpPr>
          <p:cNvPr id="3" name="TextBox 2">
            <a:extLst>
              <a:ext uri="{FF2B5EF4-FFF2-40B4-BE49-F238E27FC236}">
                <a16:creationId xmlns:a16="http://schemas.microsoft.com/office/drawing/2014/main" xmlns="" id="{76FB7D26-CE26-4DCB-807F-305AFC8E5FF4}"/>
              </a:ext>
            </a:extLst>
          </p:cNvPr>
          <p:cNvSpPr txBox="1"/>
          <p:nvPr/>
        </p:nvSpPr>
        <p:spPr>
          <a:xfrm>
            <a:off x="3573780" y="182880"/>
            <a:ext cx="5257800" cy="1015663"/>
          </a:xfrm>
          <a:prstGeom prst="rect">
            <a:avLst/>
          </a:prstGeom>
          <a:noFill/>
        </p:spPr>
        <p:txBody>
          <a:bodyPr wrap="square" rtlCol="0">
            <a:spAutoFit/>
          </a:bodyPr>
          <a:lstStyle/>
          <a:p>
            <a:r>
              <a:rPr lang="en-US" sz="2000" dirty="0"/>
              <a:t>The Jefferson Davis Memorial Chapel on the 17</a:t>
            </a:r>
            <a:r>
              <a:rPr lang="en-US" sz="2000" baseline="30000" dirty="0"/>
              <a:t>th</a:t>
            </a:r>
            <a:r>
              <a:rPr lang="en-US" sz="2000" dirty="0"/>
              <a:t> floor of the south wing of West Hospital, as it looked at its dedication on November 12, 1960.</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91642320"/>
      </p:ext>
    </p:extLst>
  </p:cSld>
  <p:clrMapOvr>
    <a:masterClrMapping/>
  </p:clrMapOvr>
  <mc:AlternateContent xmlns:mc="http://schemas.openxmlformats.org/markup-compatibility/2006" xmlns:p14="http://schemas.microsoft.com/office/powerpoint/2010/main">
    <mc:Choice Requires="p14">
      <p:transition spd="slow" p14:dur="2000" advTm="8592"/>
    </mc:Choice>
    <mc:Fallback xmlns="">
      <p:transition spd="slow" advTm="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print">
            <a:extLst>
              <a:ext uri="{28A0092B-C50C-407E-A947-70E740481C1C}">
                <a14:useLocalDpi xmlns:a14="http://schemas.microsoft.com/office/drawing/2010/main"/>
              </a:ext>
            </a:extLst>
          </a:blip>
          <a:stretch>
            <a:fillRect/>
          </a:stretch>
        </p:blipFill>
        <p:spPr>
          <a:xfrm>
            <a:off x="0" y="-22694"/>
            <a:ext cx="6149340" cy="5166194"/>
          </a:xfrm>
          <a:prstGeom prst="rect">
            <a:avLst/>
          </a:prstGeom>
        </p:spPr>
      </p:pic>
      <p:sp>
        <p:nvSpPr>
          <p:cNvPr id="5" name="TextBox 4">
            <a:extLst>
              <a:ext uri="{FF2B5EF4-FFF2-40B4-BE49-F238E27FC236}">
                <a16:creationId xmlns:a16="http://schemas.microsoft.com/office/drawing/2014/main" xmlns="" id="{A37D91B4-08D7-4485-B234-CBF7ADC785A2}"/>
              </a:ext>
            </a:extLst>
          </p:cNvPr>
          <p:cNvSpPr txBox="1"/>
          <p:nvPr/>
        </p:nvSpPr>
        <p:spPr>
          <a:xfrm>
            <a:off x="6454140" y="642527"/>
            <a:ext cx="2567916" cy="2677656"/>
          </a:xfrm>
          <a:prstGeom prst="rect">
            <a:avLst/>
          </a:prstGeom>
          <a:noFill/>
        </p:spPr>
        <p:txBody>
          <a:bodyPr wrap="square" rtlCol="0">
            <a:spAutoFit/>
          </a:bodyPr>
          <a:lstStyle/>
          <a:p>
            <a:r>
              <a:rPr lang="en-US" sz="2400" dirty="0"/>
              <a:t>At the back of the chapel are plaques honoring Davis and the </a:t>
            </a:r>
            <a:r>
              <a:rPr lang="en-US" sz="2400" dirty="0" smtClean="0"/>
              <a:t>then-president </a:t>
            </a:r>
            <a:r>
              <a:rPr lang="en-US" sz="2400" dirty="0"/>
              <a:t>of the </a:t>
            </a:r>
            <a:r>
              <a:rPr lang="en-US" sz="2400" dirty="0" smtClean="0"/>
              <a:t>United </a:t>
            </a:r>
            <a:r>
              <a:rPr lang="en-US" sz="2400" dirty="0"/>
              <a:t>Daughters of the Confederacy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52631193"/>
      </p:ext>
    </p:extLst>
  </p:cSld>
  <p:clrMapOvr>
    <a:masterClrMapping/>
  </p:clrMapOvr>
  <mc:AlternateContent xmlns:mc="http://schemas.openxmlformats.org/markup-compatibility/2006" xmlns:p14="http://schemas.microsoft.com/office/powerpoint/2010/main">
    <mc:Choice Requires="p14">
      <p:transition spd="slow" p14:dur="2000" advTm="8019"/>
    </mc:Choice>
    <mc:Fallback xmlns="">
      <p:transition spd="slow" advTm="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9F16CD-C452-4B83-9456-2C78184FBDD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43523" y="1466907"/>
            <a:ext cx="2821105" cy="2209686"/>
          </a:xfrm>
          <a:prstGeom prst="rect">
            <a:avLst/>
          </a:prstGeom>
        </p:spPr>
      </p:pic>
      <p:pic>
        <p:nvPicPr>
          <p:cNvPr id="6" name="Picture 5">
            <a:extLst>
              <a:ext uri="{FF2B5EF4-FFF2-40B4-BE49-F238E27FC236}">
                <a16:creationId xmlns:a16="http://schemas.microsoft.com/office/drawing/2014/main" xmlns="" id="{63E62BFE-1B68-45D8-B263-FF7B5CE05D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11465" y="851790"/>
            <a:ext cx="2523933" cy="3042030"/>
          </a:xfrm>
          <a:prstGeom prst="rect">
            <a:avLst/>
          </a:prstGeom>
        </p:spPr>
      </p:pic>
      <p:pic>
        <p:nvPicPr>
          <p:cNvPr id="7" name="Picture 6">
            <a:extLst>
              <a:ext uri="{FF2B5EF4-FFF2-40B4-BE49-F238E27FC236}">
                <a16:creationId xmlns:a16="http://schemas.microsoft.com/office/drawing/2014/main" xmlns="" id="{A8C565CB-B4BF-4671-B642-A81422FA4A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5283" y="159622"/>
            <a:ext cx="3323972" cy="4168538"/>
          </a:xfrm>
          <a:prstGeom prst="rect">
            <a:avLst/>
          </a:prstGeom>
        </p:spPr>
      </p:pic>
      <p:sp>
        <p:nvSpPr>
          <p:cNvPr id="4" name="TextBox 3">
            <a:extLst>
              <a:ext uri="{FF2B5EF4-FFF2-40B4-BE49-F238E27FC236}">
                <a16:creationId xmlns:a16="http://schemas.microsoft.com/office/drawing/2014/main" xmlns="" id="{B71A5CF5-7C6A-4DFC-AE20-9AFF455178DA}"/>
              </a:ext>
            </a:extLst>
          </p:cNvPr>
          <p:cNvSpPr txBox="1"/>
          <p:nvPr/>
        </p:nvSpPr>
        <p:spPr>
          <a:xfrm>
            <a:off x="3825240" y="4413630"/>
            <a:ext cx="5692140" cy="400110"/>
          </a:xfrm>
          <a:prstGeom prst="rect">
            <a:avLst/>
          </a:prstGeom>
          <a:noFill/>
        </p:spPr>
        <p:txBody>
          <a:bodyPr wrap="square" rtlCol="0">
            <a:spAutoFit/>
          </a:bodyPr>
          <a:lstStyle/>
          <a:p>
            <a:r>
              <a:rPr lang="en-US" sz="2000" dirty="0">
                <a:solidFill>
                  <a:srgbClr val="0070C0"/>
                </a:solidFill>
              </a:rPr>
              <a:t>Plaques in the Jefferson Davis Memorial Chapel.</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26761357"/>
      </p:ext>
    </p:extLst>
  </p:cSld>
  <p:clrMapOvr>
    <a:masterClrMapping/>
  </p:clrMapOvr>
  <mc:AlternateContent xmlns:mc="http://schemas.openxmlformats.org/markup-compatibility/2006" xmlns:p14="http://schemas.microsoft.com/office/powerpoint/2010/main">
    <mc:Choice Requires="p14">
      <p:transition spd="slow" p14:dur="2000" advTm="6983"/>
    </mc:Choice>
    <mc:Fallback xmlns="">
      <p:transition spd="slow" advTm="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1009" y="158653"/>
            <a:ext cx="1809514" cy="2470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3883438" cy="5143500"/>
          </a:xfrm>
          <a:prstGeom prst="rect">
            <a:avLst/>
          </a:prstGeom>
        </p:spPr>
      </p:pic>
      <p:sp>
        <p:nvSpPr>
          <p:cNvPr id="2" name="TextBox 1">
            <a:extLst>
              <a:ext uri="{FF2B5EF4-FFF2-40B4-BE49-F238E27FC236}">
                <a16:creationId xmlns:a16="http://schemas.microsoft.com/office/drawing/2014/main" xmlns="" id="{B3B6E293-BD33-4E1E-8E4E-E3E95DB2E251}"/>
              </a:ext>
            </a:extLst>
          </p:cNvPr>
          <p:cNvSpPr txBox="1"/>
          <p:nvPr/>
        </p:nvSpPr>
        <p:spPr>
          <a:xfrm>
            <a:off x="4222726" y="2819400"/>
            <a:ext cx="4646954" cy="2246769"/>
          </a:xfrm>
          <a:prstGeom prst="rect">
            <a:avLst/>
          </a:prstGeom>
          <a:noFill/>
        </p:spPr>
        <p:txBody>
          <a:bodyPr wrap="square" rtlCol="0">
            <a:spAutoFit/>
          </a:bodyPr>
          <a:lstStyle/>
          <a:p>
            <a:r>
              <a:rPr lang="en-US" sz="2000" dirty="0"/>
              <a:t>The Beers House was the residence of </a:t>
            </a:r>
            <a:r>
              <a:rPr lang="en-US" sz="2000" dirty="0" smtClean="0"/>
              <a:t>Rev./</a:t>
            </a:r>
            <a:r>
              <a:rPr lang="en-US" sz="2000" dirty="0"/>
              <a:t>Dr. John </a:t>
            </a:r>
            <a:r>
              <a:rPr lang="en-US" sz="2000" dirty="0" err="1"/>
              <a:t>Brockenbrough</a:t>
            </a:r>
            <a:r>
              <a:rPr lang="en-US" sz="2000" dirty="0"/>
              <a:t> Newton, MCV Class of 1860, while serving as rector of Monumental Church located next door. Newton served as a </a:t>
            </a:r>
            <a:r>
              <a:rPr lang="en-US" sz="2000" dirty="0" smtClean="0"/>
              <a:t>Confederate </a:t>
            </a:r>
            <a:r>
              <a:rPr lang="en-US" sz="2000" dirty="0"/>
              <a:t>surgeon and the first president of the MCV Alumni Association.</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58993856"/>
      </p:ext>
    </p:extLst>
  </p:cSld>
  <p:clrMapOvr>
    <a:masterClrMapping/>
  </p:clrMapOvr>
  <mc:AlternateContent xmlns:mc="http://schemas.openxmlformats.org/markup-compatibility/2006" xmlns:p14="http://schemas.microsoft.com/office/powerpoint/2010/main">
    <mc:Choice Requires="p14">
      <p:transition spd="slow" p14:dur="2000" advTm="15353"/>
    </mc:Choice>
    <mc:Fallback xmlns="">
      <p:transition spd="slow" advTm="1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0"/>
            <a:ext cx="3968750" cy="5143500"/>
          </a:xfrm>
          <a:prstGeom prst="rect">
            <a:avLst/>
          </a:prstGeom>
        </p:spPr>
      </p:pic>
      <p:sp>
        <p:nvSpPr>
          <p:cNvPr id="3" name="TextBox 2">
            <a:extLst>
              <a:ext uri="{FF2B5EF4-FFF2-40B4-BE49-F238E27FC236}">
                <a16:creationId xmlns:a16="http://schemas.microsoft.com/office/drawing/2014/main" xmlns="" id="{A5D801CE-59C2-4E8F-A114-76889A09D034}"/>
              </a:ext>
            </a:extLst>
          </p:cNvPr>
          <p:cNvSpPr txBox="1"/>
          <p:nvPr/>
        </p:nvSpPr>
        <p:spPr>
          <a:xfrm>
            <a:off x="5105400" y="365760"/>
            <a:ext cx="3230880" cy="2246769"/>
          </a:xfrm>
          <a:prstGeom prst="rect">
            <a:avLst/>
          </a:prstGeom>
          <a:noFill/>
        </p:spPr>
        <p:txBody>
          <a:bodyPr wrap="square" rtlCol="0">
            <a:spAutoFit/>
          </a:bodyPr>
          <a:lstStyle/>
          <a:p>
            <a:r>
              <a:rPr lang="en-US" sz="2000" dirty="0"/>
              <a:t>At VCU the house is known as the Beers-Newton house to recognize the original builder and first alumni association president. The building serves as the home of the MCV Foundation.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70208638"/>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EE387E-5ACD-4699-8036-8C7790A510F1}"/>
              </a:ext>
            </a:extLst>
          </p:cNvPr>
          <p:cNvPicPr>
            <a:picLocks noChangeAspect="1"/>
          </p:cNvPicPr>
          <p:nvPr/>
        </p:nvPicPr>
        <p:blipFill>
          <a:blip r:embed="rId4"/>
          <a:stretch>
            <a:fillRect/>
          </a:stretch>
        </p:blipFill>
        <p:spPr>
          <a:xfrm>
            <a:off x="1530145" y="0"/>
            <a:ext cx="5777640" cy="3733800"/>
          </a:xfrm>
          <a:prstGeom prst="rect">
            <a:avLst/>
          </a:prstGeom>
        </p:spPr>
      </p:pic>
      <p:sp>
        <p:nvSpPr>
          <p:cNvPr id="2" name="TextBox 1">
            <a:extLst>
              <a:ext uri="{FF2B5EF4-FFF2-40B4-BE49-F238E27FC236}">
                <a16:creationId xmlns:a16="http://schemas.microsoft.com/office/drawing/2014/main" xmlns="" id="{27F78753-D565-4368-BEC6-9ED45F4D0C85}"/>
              </a:ext>
            </a:extLst>
          </p:cNvPr>
          <p:cNvSpPr txBox="1"/>
          <p:nvPr/>
        </p:nvSpPr>
        <p:spPr>
          <a:xfrm>
            <a:off x="243840" y="3789581"/>
            <a:ext cx="8656320" cy="1323439"/>
          </a:xfrm>
          <a:prstGeom prst="rect">
            <a:avLst/>
          </a:prstGeom>
          <a:solidFill>
            <a:schemeClr val="bg1"/>
          </a:solidFill>
        </p:spPr>
        <p:txBody>
          <a:bodyPr wrap="square" rtlCol="0">
            <a:spAutoFit/>
          </a:bodyPr>
          <a:lstStyle/>
          <a:p>
            <a:r>
              <a:rPr lang="en-US" sz="2000" dirty="0"/>
              <a:t>In 1892, the Richmond Howitzer Association erected a monument dedicated to the Richmond Howitzers Artillery Battalion. Artist and former Howitzer member William </a:t>
            </a:r>
            <a:r>
              <a:rPr lang="en-US" sz="2000" dirty="0" err="1"/>
              <a:t>Ludwell</a:t>
            </a:r>
            <a:r>
              <a:rPr lang="en-US" sz="2000" dirty="0"/>
              <a:t> Sheppard created the statue of the artillery man in collaboration with </a:t>
            </a:r>
            <a:r>
              <a:rPr lang="en-US" sz="2000" dirty="0" smtClean="0"/>
              <a:t>sculptor </a:t>
            </a:r>
            <a:r>
              <a:rPr lang="en-US" sz="2000" dirty="0"/>
              <a:t>Caspar </a:t>
            </a:r>
            <a:r>
              <a:rPr lang="en-US" sz="2000" dirty="0" err="1"/>
              <a:t>Buberl</a:t>
            </a:r>
            <a:r>
              <a:rPr lang="en-US" sz="2000" dirty="0"/>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83249003"/>
      </p:ext>
    </p:extLst>
  </p:cSld>
  <p:clrMapOvr>
    <a:masterClrMapping/>
  </p:clrMapOvr>
  <mc:AlternateContent xmlns:mc="http://schemas.openxmlformats.org/markup-compatibility/2006" xmlns:p14="http://schemas.microsoft.com/office/powerpoint/2010/main">
    <mc:Choice Requires="p14">
      <p:transition spd="slow" p14:dur="2000" advTm="23993"/>
    </mc:Choice>
    <mc:Fallback xmlns="">
      <p:transition spd="slow" advTm="2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56D184-DB57-4416-AD42-71A1126632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642938" y="642935"/>
            <a:ext cx="5143500" cy="3857625"/>
          </a:xfrm>
          <a:prstGeom prst="rect">
            <a:avLst/>
          </a:prstGeom>
        </p:spPr>
      </p:pic>
      <p:sp>
        <p:nvSpPr>
          <p:cNvPr id="2" name="TextBox 1">
            <a:extLst>
              <a:ext uri="{FF2B5EF4-FFF2-40B4-BE49-F238E27FC236}">
                <a16:creationId xmlns:a16="http://schemas.microsoft.com/office/drawing/2014/main" xmlns="" id="{43BF0D73-C54D-44EF-BA6A-21D6F800C6B5}"/>
              </a:ext>
            </a:extLst>
          </p:cNvPr>
          <p:cNvSpPr txBox="1"/>
          <p:nvPr/>
        </p:nvSpPr>
        <p:spPr>
          <a:xfrm>
            <a:off x="4709160" y="586740"/>
            <a:ext cx="3970020" cy="1323439"/>
          </a:xfrm>
          <a:prstGeom prst="rect">
            <a:avLst/>
          </a:prstGeom>
          <a:noFill/>
        </p:spPr>
        <p:txBody>
          <a:bodyPr wrap="square" rtlCol="0">
            <a:spAutoFit/>
          </a:bodyPr>
          <a:lstStyle/>
          <a:p>
            <a:r>
              <a:rPr lang="en-US" sz="2000" dirty="0"/>
              <a:t>VCU acquired the “Howitzer Park” property at Grove and Park Avenues and Harrison Street from the City of Richmond in July of 1989</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12720996"/>
      </p:ext>
    </p:extLst>
  </p:cSld>
  <p:clrMapOvr>
    <a:masterClrMapping/>
  </p:clrMapOvr>
  <mc:AlternateContent xmlns:mc="http://schemas.openxmlformats.org/markup-compatibility/2006" xmlns:p14="http://schemas.microsoft.com/office/powerpoint/2010/main">
    <mc:Choice Requires="p14">
      <p:transition spd="slow" p14:dur="2000" advTm="12657"/>
    </mc:Choice>
    <mc:Fallback xmlns="">
      <p:transition spd="slow" advTm="1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 y="-1"/>
            <a:ext cx="5011479" cy="5166283"/>
          </a:xfrm>
          <a:prstGeom prst="rect">
            <a:avLst/>
          </a:prstGeom>
        </p:spPr>
      </p:pic>
      <p:sp>
        <p:nvSpPr>
          <p:cNvPr id="3" name="TextBox 2">
            <a:extLst>
              <a:ext uri="{FF2B5EF4-FFF2-40B4-BE49-F238E27FC236}">
                <a16:creationId xmlns:a16="http://schemas.microsoft.com/office/drawing/2014/main" xmlns="" id="{D521468E-73FA-4428-9C37-6466D2C75612}"/>
              </a:ext>
            </a:extLst>
          </p:cNvPr>
          <p:cNvSpPr txBox="1"/>
          <p:nvPr/>
        </p:nvSpPr>
        <p:spPr>
          <a:xfrm>
            <a:off x="446567" y="148856"/>
            <a:ext cx="4026196" cy="369332"/>
          </a:xfrm>
          <a:prstGeom prst="rect">
            <a:avLst/>
          </a:prstGeom>
          <a:noFill/>
        </p:spPr>
        <p:txBody>
          <a:bodyPr wrap="square" rtlCol="0">
            <a:spAutoFit/>
          </a:bodyPr>
          <a:lstStyle/>
          <a:p>
            <a:pPr algn="ctr"/>
            <a:r>
              <a:rPr lang="en-US" dirty="0"/>
              <a:t>Richmond—April 1865</a:t>
            </a:r>
          </a:p>
        </p:txBody>
      </p:sp>
      <p:sp>
        <p:nvSpPr>
          <p:cNvPr id="4" name="Oval 3">
            <a:extLst>
              <a:ext uri="{FF2B5EF4-FFF2-40B4-BE49-F238E27FC236}">
                <a16:creationId xmlns:a16="http://schemas.microsoft.com/office/drawing/2014/main" xmlns="" id="{40E2C789-7378-4104-AAC1-BF2519D84979}"/>
              </a:ext>
            </a:extLst>
          </p:cNvPr>
          <p:cNvSpPr/>
          <p:nvPr/>
        </p:nvSpPr>
        <p:spPr>
          <a:xfrm>
            <a:off x="3104707" y="1098698"/>
            <a:ext cx="1098698" cy="1098697"/>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76B1BCDC-CBBD-4D47-AD36-0208C97DFA7B}"/>
              </a:ext>
            </a:extLst>
          </p:cNvPr>
          <p:cNvSpPr/>
          <p:nvPr/>
        </p:nvSpPr>
        <p:spPr>
          <a:xfrm>
            <a:off x="5571460" y="844202"/>
            <a:ext cx="3289005" cy="3477875"/>
          </a:xfrm>
          <a:prstGeom prst="rect">
            <a:avLst/>
          </a:prstGeom>
        </p:spPr>
        <p:txBody>
          <a:bodyPr wrap="square">
            <a:spAutoFit/>
          </a:bodyPr>
          <a:lstStyle/>
          <a:p>
            <a:r>
              <a:rPr lang="en-US" sz="2000" dirty="0"/>
              <a:t>MCV remained open during the American Civil War. Its location in Richmond just blocks from the confederate capitol and government offices gave the medical school the unique opportunity to educate physicians and care for sick and wounded soldiers during the war. </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460185140"/>
      </p:ext>
    </p:extLst>
  </p:cSld>
  <p:clrMapOvr>
    <a:masterClrMapping/>
  </p:clrMapOvr>
  <mc:AlternateContent xmlns:mc="http://schemas.openxmlformats.org/markup-compatibility/2006" xmlns:p14="http://schemas.microsoft.com/office/powerpoint/2010/main">
    <mc:Choice Requires="p14">
      <p:transition spd="slow" p14:dur="2000" advTm="9944"/>
    </mc:Choice>
    <mc:Fallback xmlns="">
      <p:transition spd="slow" advTm="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roe Park Historical Marker&#10;&#10;Photo by Michael Ford, University News Services&#10;">
            <a:extLst>
              <a:ext uri="{FF2B5EF4-FFF2-40B4-BE49-F238E27FC236}">
                <a16:creationId xmlns:a16="http://schemas.microsoft.com/office/drawing/2014/main" xmlns="" id="{B8089B7B-72F5-498E-B7B5-1807C725F0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1093" y="769527"/>
            <a:ext cx="3911702" cy="294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5C2F1C4-6E15-492D-BA6D-62C2D99A7702}"/>
              </a:ext>
            </a:extLst>
          </p:cNvPr>
          <p:cNvSpPr txBox="1"/>
          <p:nvPr/>
        </p:nvSpPr>
        <p:spPr>
          <a:xfrm>
            <a:off x="5097780" y="761907"/>
            <a:ext cx="3398520" cy="2862322"/>
          </a:xfrm>
          <a:prstGeom prst="rect">
            <a:avLst/>
          </a:prstGeom>
          <a:noFill/>
        </p:spPr>
        <p:txBody>
          <a:bodyPr wrap="square" rtlCol="0">
            <a:spAutoFit/>
          </a:bodyPr>
          <a:lstStyle/>
          <a:p>
            <a:r>
              <a:rPr lang="en-US" sz="2000" dirty="0"/>
              <a:t>Although VCU does not own Monroe Park, it is often associated with the university because of its close proximity to the Monroe Park Campus. The area was used by the </a:t>
            </a:r>
            <a:r>
              <a:rPr lang="en-US" sz="2000" dirty="0" smtClean="0"/>
              <a:t>Confederate Army </a:t>
            </a:r>
            <a:r>
              <a:rPr lang="en-US" sz="2000" dirty="0"/>
              <a:t>as a military, camp, hospital, and training grounds.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24374899"/>
      </p:ext>
    </p:extLst>
  </p:cSld>
  <p:clrMapOvr>
    <a:masterClrMapping/>
  </p:clrMapOvr>
  <mc:AlternateContent xmlns:mc="http://schemas.openxmlformats.org/markup-compatibility/2006" xmlns:p14="http://schemas.microsoft.com/office/powerpoint/2010/main">
    <mc:Choice Requires="p14">
      <p:transition spd="slow" p14:dur="2000" advTm="6152"/>
    </mc:Choice>
    <mc:Fallback xmlns="">
      <p:transition spd="slow" advTm="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rotj.files.wordpress.com/2010/08/2978.jpg"/>
          <p:cNvPicPr/>
          <p:nvPr/>
        </p:nvPicPr>
        <p:blipFill>
          <a:blip r:embed="rId4">
            <a:extLst>
              <a:ext uri="{28A0092B-C50C-407E-A947-70E740481C1C}">
                <a14:useLocalDpi xmlns:a14="http://schemas.microsoft.com/office/drawing/2010/main"/>
              </a:ext>
            </a:extLst>
          </a:blip>
          <a:srcRect/>
          <a:stretch>
            <a:fillRect/>
          </a:stretch>
        </p:blipFill>
        <p:spPr bwMode="auto">
          <a:xfrm>
            <a:off x="1777683" y="0"/>
            <a:ext cx="2657158" cy="5143500"/>
          </a:xfrm>
          <a:prstGeom prst="rect">
            <a:avLst/>
          </a:prstGeom>
          <a:noFill/>
          <a:ln>
            <a:noFill/>
          </a:ln>
        </p:spPr>
      </p:pic>
      <p:sp>
        <p:nvSpPr>
          <p:cNvPr id="3" name="TextBox 2">
            <a:extLst>
              <a:ext uri="{FF2B5EF4-FFF2-40B4-BE49-F238E27FC236}">
                <a16:creationId xmlns:a16="http://schemas.microsoft.com/office/drawing/2014/main" xmlns="" id="{4CE28C02-B1B4-4E37-80E9-57C214F6C876}"/>
              </a:ext>
            </a:extLst>
          </p:cNvPr>
          <p:cNvSpPr txBox="1"/>
          <p:nvPr/>
        </p:nvSpPr>
        <p:spPr>
          <a:xfrm>
            <a:off x="5158740" y="556260"/>
            <a:ext cx="3208020" cy="3170099"/>
          </a:xfrm>
          <a:prstGeom prst="rect">
            <a:avLst/>
          </a:prstGeom>
          <a:noFill/>
        </p:spPr>
        <p:txBody>
          <a:bodyPr wrap="square" rtlCol="0">
            <a:spAutoFit/>
          </a:bodyPr>
          <a:lstStyle/>
          <a:p>
            <a:r>
              <a:rPr lang="en-US" sz="2000" dirty="0" smtClean="0"/>
              <a:t>In Monroe </a:t>
            </a:r>
            <a:r>
              <a:rPr lang="en-US" sz="2000" dirty="0"/>
              <a:t>Park </a:t>
            </a:r>
            <a:r>
              <a:rPr lang="en-US" sz="2000" dirty="0" smtClean="0"/>
              <a:t>there is </a:t>
            </a:r>
            <a:r>
              <a:rPr lang="en-US" sz="2000" dirty="0"/>
              <a:t>a statue of Joseph Bryan, the Richmond newspaper publisher and philanthropist. During the Civil War, he initially served with the Richmond Howitzers and then with Confederate Colonel John Mosby’s cavalry brigade.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03117245"/>
      </p:ext>
    </p:extLst>
  </p:cSld>
  <p:clrMapOvr>
    <a:masterClrMapping/>
  </p:clrMapOvr>
  <mc:AlternateContent xmlns:mc="http://schemas.openxmlformats.org/markup-compatibility/2006" xmlns:p14="http://schemas.microsoft.com/office/powerpoint/2010/main">
    <mc:Choice Requires="p14">
      <p:transition spd="slow" p14:dur="2000" advTm="4992"/>
    </mc:Choice>
    <mc:Fallback xmlns="">
      <p:transition spd="slow" advTm="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tzhugh Lee monument in Monroe Park in downtown Richmond, Virginia.">
            <a:extLst>
              <a:ext uri="{FF2B5EF4-FFF2-40B4-BE49-F238E27FC236}">
                <a16:creationId xmlns:a16="http://schemas.microsoft.com/office/drawing/2014/main" xmlns="" id="{ABB50919-44EF-44FD-8514-75297BF85D0D}"/>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3431324" y="188965"/>
            <a:ext cx="5530643" cy="3866840"/>
          </a:xfrm>
          <a:prstGeom prst="rect">
            <a:avLst/>
          </a:prstGeom>
          <a:noFill/>
          <a:ln>
            <a:noFill/>
          </a:ln>
        </p:spPr>
      </p:pic>
      <p:sp>
        <p:nvSpPr>
          <p:cNvPr id="2" name="Arrow: Right 1">
            <a:extLst>
              <a:ext uri="{FF2B5EF4-FFF2-40B4-BE49-F238E27FC236}">
                <a16:creationId xmlns:a16="http://schemas.microsoft.com/office/drawing/2014/main" xmlns="" id="{2A422105-4120-4609-BEA4-772B21524297}"/>
              </a:ext>
            </a:extLst>
          </p:cNvPr>
          <p:cNvSpPr/>
          <p:nvPr/>
        </p:nvSpPr>
        <p:spPr>
          <a:xfrm>
            <a:off x="3810001" y="693420"/>
            <a:ext cx="45719" cy="1219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0BF72BD-538F-4AB6-B0E4-030253D30E60}"/>
              </a:ext>
            </a:extLst>
          </p:cNvPr>
          <p:cNvSpPr txBox="1"/>
          <p:nvPr/>
        </p:nvSpPr>
        <p:spPr>
          <a:xfrm>
            <a:off x="419100" y="571500"/>
            <a:ext cx="2598420" cy="3139321"/>
          </a:xfrm>
          <a:prstGeom prst="rect">
            <a:avLst/>
          </a:prstGeom>
          <a:noFill/>
        </p:spPr>
        <p:txBody>
          <a:bodyPr wrap="square" rtlCol="0">
            <a:spAutoFit/>
          </a:bodyPr>
          <a:lstStyle/>
          <a:p>
            <a:r>
              <a:rPr lang="en-US" dirty="0"/>
              <a:t>The 7</a:t>
            </a:r>
            <a:r>
              <a:rPr lang="en-US" baseline="30000" dirty="0"/>
              <a:t>th</a:t>
            </a:r>
            <a:r>
              <a:rPr lang="en-US" dirty="0"/>
              <a:t> Army Corps Veterans Association and Auxiliary placed a memorial marker in Monroe Park in 1911 for General Fitzhugh Lee, a Civil War veteran and the nephew of Robert E. Lee. He served in the Spanish- American war and as the 40</a:t>
            </a:r>
            <a:r>
              <a:rPr lang="en-US" baseline="30000" dirty="0"/>
              <a:t>th</a:t>
            </a:r>
            <a:r>
              <a:rPr lang="en-US" dirty="0"/>
              <a:t> governor of </a:t>
            </a:r>
            <a:r>
              <a:rPr lang="en-US" dirty="0" smtClean="0"/>
              <a:t>Virginia.</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90287201"/>
      </p:ext>
    </p:extLst>
  </p:cSld>
  <p:clrMapOvr>
    <a:masterClrMapping/>
  </p:clrMapOvr>
  <mc:AlternateContent xmlns:mc="http://schemas.openxmlformats.org/markup-compatibility/2006" xmlns:p14="http://schemas.microsoft.com/office/powerpoint/2010/main">
    <mc:Choice Requires="p14">
      <p:transition spd="slow" p14:dur="2000" advTm="8447"/>
    </mc:Choice>
    <mc:Fallback xmlns="">
      <p:transition spd="slow" advTm="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2691" y="0"/>
            <a:ext cx="6338617" cy="3945788"/>
          </a:xfrm>
          <a:prstGeom prst="rect">
            <a:avLst/>
          </a:prstGeom>
        </p:spPr>
      </p:pic>
      <p:sp>
        <p:nvSpPr>
          <p:cNvPr id="3" name="TextBox 2">
            <a:extLst>
              <a:ext uri="{FF2B5EF4-FFF2-40B4-BE49-F238E27FC236}">
                <a16:creationId xmlns:a16="http://schemas.microsoft.com/office/drawing/2014/main" xmlns="" id="{3127D194-896B-4CFF-9D23-60DE0BA89C43}"/>
              </a:ext>
            </a:extLst>
          </p:cNvPr>
          <p:cNvSpPr txBox="1"/>
          <p:nvPr/>
        </p:nvSpPr>
        <p:spPr>
          <a:xfrm>
            <a:off x="1699261" y="3945788"/>
            <a:ext cx="5745480" cy="707886"/>
          </a:xfrm>
          <a:prstGeom prst="rect">
            <a:avLst/>
          </a:prstGeom>
          <a:noFill/>
        </p:spPr>
        <p:txBody>
          <a:bodyPr wrap="square" rtlCol="0">
            <a:spAutoFit/>
          </a:bodyPr>
          <a:lstStyle/>
          <a:p>
            <a:r>
              <a:rPr lang="en-US" sz="2000" dirty="0"/>
              <a:t>The employees of the Chesapeake and Ohio Railroad erected a statue of Williams Carter </a:t>
            </a:r>
            <a:r>
              <a:rPr lang="en-US" sz="2000" dirty="0" smtClean="0"/>
              <a:t>Wickham </a:t>
            </a:r>
            <a:r>
              <a:rPr lang="en-US" sz="2000" dirty="0"/>
              <a:t>in 1911.</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52840784"/>
      </p:ext>
    </p:extLst>
  </p:cSld>
  <p:clrMapOvr>
    <a:masterClrMapping/>
  </p:clrMapOvr>
  <mc:AlternateContent xmlns:mc="http://schemas.openxmlformats.org/markup-compatibility/2006" xmlns:p14="http://schemas.microsoft.com/office/powerpoint/2010/main">
    <mc:Choice Requires="p14">
      <p:transition spd="slow" p14:dur="2000" advTm="7492"/>
    </mc:Choice>
    <mc:Fallback xmlns="">
      <p:transition spd="slow" advTm="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rotj.files.wordpress.com/2010/03/wickham2.jpg"/>
          <p:cNvPicPr/>
          <p:nvPr/>
        </p:nvPicPr>
        <p:blipFill>
          <a:blip r:embed="rId4">
            <a:extLst>
              <a:ext uri="{28A0092B-C50C-407E-A947-70E740481C1C}">
                <a14:useLocalDpi xmlns:a14="http://schemas.microsoft.com/office/drawing/2010/main"/>
              </a:ext>
            </a:extLst>
          </a:blip>
          <a:srcRect/>
          <a:stretch>
            <a:fillRect/>
          </a:stretch>
        </p:blipFill>
        <p:spPr bwMode="auto">
          <a:xfrm>
            <a:off x="394017" y="274320"/>
            <a:ext cx="3682683" cy="4038600"/>
          </a:xfrm>
          <a:prstGeom prst="rect">
            <a:avLst/>
          </a:prstGeom>
          <a:noFill/>
          <a:ln>
            <a:noFill/>
          </a:ln>
        </p:spPr>
      </p:pic>
      <p:pic>
        <p:nvPicPr>
          <p:cNvPr id="3" name="Picture 4" descr="https://upload.wikimedia.org/wikipedia/en/5/56/WCWickham.jpg">
            <a:extLst>
              <a:ext uri="{FF2B5EF4-FFF2-40B4-BE49-F238E27FC236}">
                <a16:creationId xmlns:a16="http://schemas.microsoft.com/office/drawing/2014/main" xmlns="" id="{6BD2B974-CFBD-458B-95D4-543DF1C54D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30608" y="274320"/>
            <a:ext cx="1843672" cy="2629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89C7167-FACE-4A83-9B83-0B2056A6104C}"/>
              </a:ext>
            </a:extLst>
          </p:cNvPr>
          <p:cNvSpPr txBox="1"/>
          <p:nvPr/>
        </p:nvSpPr>
        <p:spPr>
          <a:xfrm>
            <a:off x="4922519" y="2989481"/>
            <a:ext cx="3682683" cy="1323439"/>
          </a:xfrm>
          <a:prstGeom prst="rect">
            <a:avLst/>
          </a:prstGeom>
          <a:noFill/>
        </p:spPr>
        <p:txBody>
          <a:bodyPr wrap="square" rtlCol="0">
            <a:spAutoFit/>
          </a:bodyPr>
          <a:lstStyle/>
          <a:p>
            <a:r>
              <a:rPr lang="en-US" sz="2000" dirty="0"/>
              <a:t>Wickham served as a </a:t>
            </a:r>
            <a:r>
              <a:rPr lang="en-US" sz="2000" dirty="0" smtClean="0"/>
              <a:t>Confederate </a:t>
            </a:r>
            <a:r>
              <a:rPr lang="en-US" sz="2000" dirty="0"/>
              <a:t>general, state senator, and vice-president of the Chesapeake and Ohio Railroad.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57136233"/>
      </p:ext>
    </p:extLst>
  </p:cSld>
  <p:clrMapOvr>
    <a:masterClrMapping/>
  </p:clrMapOvr>
  <mc:AlternateContent xmlns:mc="http://schemas.openxmlformats.org/markup-compatibility/2006" xmlns:p14="http://schemas.microsoft.com/office/powerpoint/2010/main">
    <mc:Choice Requires="p14">
      <p:transition spd="slow" p14:dur="2000" advTm="6352"/>
    </mc:Choice>
    <mc:Fallback xmlns="">
      <p:transition spd="slow" advTm="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528452-24AF-4266-9A88-63239F6D89B5}"/>
              </a:ext>
            </a:extLst>
          </p:cNvPr>
          <p:cNvSpPr txBox="1"/>
          <p:nvPr/>
        </p:nvSpPr>
        <p:spPr>
          <a:xfrm>
            <a:off x="2610464" y="1002089"/>
            <a:ext cx="5346290" cy="3139321"/>
          </a:xfrm>
          <a:prstGeom prst="rect">
            <a:avLst/>
          </a:prstGeom>
          <a:noFill/>
        </p:spPr>
        <p:txBody>
          <a:bodyPr wrap="square" rtlCol="0">
            <a:spAutoFit/>
          </a:bodyPr>
          <a:lstStyle/>
          <a:p>
            <a:r>
              <a:rPr lang="en-US" dirty="0"/>
              <a:t>Confederate Commemoration at VCU</a:t>
            </a:r>
          </a:p>
          <a:p>
            <a:endParaRPr lang="en-US" dirty="0"/>
          </a:p>
          <a:p>
            <a:r>
              <a:rPr lang="en-US" dirty="0"/>
              <a:t>Baruch Auditorium/Egyptian Building</a:t>
            </a:r>
          </a:p>
          <a:p>
            <a:r>
              <a:rPr lang="en-US" dirty="0"/>
              <a:t>McGuire Hall</a:t>
            </a:r>
          </a:p>
          <a:p>
            <a:r>
              <a:rPr lang="en-US" dirty="0"/>
              <a:t>Tompkins-McCaw Library</a:t>
            </a:r>
          </a:p>
          <a:p>
            <a:r>
              <a:rPr lang="en-US" dirty="0"/>
              <a:t>MCV Alumni House</a:t>
            </a:r>
          </a:p>
          <a:p>
            <a:r>
              <a:rPr lang="en-US" dirty="0"/>
              <a:t>Beers-Newton House</a:t>
            </a:r>
          </a:p>
          <a:p>
            <a:r>
              <a:rPr lang="en-US" dirty="0"/>
              <a:t>Jefferson Davis Memorial Chapel</a:t>
            </a:r>
          </a:p>
          <a:p>
            <a:endParaRPr lang="en-US" dirty="0"/>
          </a:p>
          <a:p>
            <a:r>
              <a:rPr lang="en-US" dirty="0"/>
              <a:t>Howitzer Statue</a:t>
            </a:r>
          </a:p>
          <a:p>
            <a:r>
              <a:rPr lang="en-US" dirty="0"/>
              <a:t>Monroe Park Statues and Memorials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52857620"/>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454B4A-EC4E-485E-A132-3D59302EDEE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3925" y="228202"/>
            <a:ext cx="2991293" cy="24274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EB3BF504-67B4-475C-8191-E5F0FD3AD75F}"/>
              </a:ext>
            </a:extLst>
          </p:cNvPr>
          <p:cNvSpPr txBox="1"/>
          <p:nvPr/>
        </p:nvSpPr>
        <p:spPr>
          <a:xfrm>
            <a:off x="259677" y="2816953"/>
            <a:ext cx="4695781" cy="1631216"/>
          </a:xfrm>
          <a:prstGeom prst="rect">
            <a:avLst/>
          </a:prstGeom>
          <a:solidFill>
            <a:schemeClr val="bg1"/>
          </a:solidFill>
        </p:spPr>
        <p:txBody>
          <a:bodyPr wrap="square" rtlCol="0">
            <a:spAutoFit/>
          </a:bodyPr>
          <a:lstStyle/>
          <a:p>
            <a:r>
              <a:rPr lang="en-US" sz="2000" dirty="0"/>
              <a:t>In 1930, the MCV Alumni Association honored the faculty who “constructed” the first permanent college building and acknowledged the role of the school during the Civil War. </a:t>
            </a:r>
          </a:p>
        </p:txBody>
      </p:sp>
      <p:sp>
        <p:nvSpPr>
          <p:cNvPr id="5" name="TextBox 4">
            <a:extLst>
              <a:ext uri="{FF2B5EF4-FFF2-40B4-BE49-F238E27FC236}">
                <a16:creationId xmlns:a16="http://schemas.microsoft.com/office/drawing/2014/main" xmlns="" id="{74DABD45-83FB-4EA6-8636-4C676185F25B}"/>
              </a:ext>
            </a:extLst>
          </p:cNvPr>
          <p:cNvSpPr txBox="1"/>
          <p:nvPr/>
        </p:nvSpPr>
        <p:spPr>
          <a:xfrm>
            <a:off x="3347885" y="4576111"/>
            <a:ext cx="6161738" cy="400110"/>
          </a:xfrm>
          <a:prstGeom prst="rect">
            <a:avLst/>
          </a:prstGeom>
          <a:noFill/>
        </p:spPr>
        <p:txBody>
          <a:bodyPr wrap="square" rtlCol="0">
            <a:spAutoFit/>
          </a:bodyPr>
          <a:lstStyle/>
          <a:p>
            <a:r>
              <a:rPr lang="en-US" sz="2000" dirty="0">
                <a:solidFill>
                  <a:srgbClr val="0033CC"/>
                </a:solidFill>
              </a:rPr>
              <a:t>Plaque outside west entrance of the Egyptian Building</a:t>
            </a:r>
          </a:p>
        </p:txBody>
      </p:sp>
      <p:pic>
        <p:nvPicPr>
          <p:cNvPr id="6" name="Picture 2" descr="http://farm4.staticflickr.com/3161/2969317727_ff45b271b7_b.jpg">
            <a:extLst>
              <a:ext uri="{FF2B5EF4-FFF2-40B4-BE49-F238E27FC236}">
                <a16:creationId xmlns:a16="http://schemas.microsoft.com/office/drawing/2014/main" xmlns="" id="{3B3CAED1-6B8C-4FCB-972A-BCC4AA140FF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464630" y="198057"/>
            <a:ext cx="2907784" cy="4332514"/>
          </a:xfrm>
          <a:prstGeom prst="rect">
            <a:avLst/>
          </a:prstGeom>
          <a:noFill/>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45978124"/>
      </p:ext>
    </p:extLst>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c/c8/BARUCH%2C_BERNARD_2.jpg">
            <a:extLst>
              <a:ext uri="{FF2B5EF4-FFF2-40B4-BE49-F238E27FC236}">
                <a16:creationId xmlns:a16="http://schemas.microsoft.com/office/drawing/2014/main" xmlns="" id="{AB0DECDF-B539-4042-AD33-21B36DE8FF2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7194" y="156953"/>
            <a:ext cx="2240280" cy="2787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5B6A781-C583-4EFB-9CBA-ED24D94119A6}"/>
              </a:ext>
            </a:extLst>
          </p:cNvPr>
          <p:cNvSpPr/>
          <p:nvPr/>
        </p:nvSpPr>
        <p:spPr>
          <a:xfrm>
            <a:off x="157195" y="2944398"/>
            <a:ext cx="2240280" cy="338554"/>
          </a:xfrm>
          <a:prstGeom prst="rect">
            <a:avLst/>
          </a:prstGeom>
        </p:spPr>
        <p:txBody>
          <a:bodyPr wrap="square">
            <a:spAutoFit/>
          </a:bodyPr>
          <a:lstStyle/>
          <a:p>
            <a:r>
              <a:rPr lang="en-US" sz="800" dirty="0"/>
              <a:t>https://commons.wikimedia.org/wiki/File%3ABARUCH%2C_BERNARD_2.jpg</a:t>
            </a:r>
          </a:p>
        </p:txBody>
      </p:sp>
      <p:pic>
        <p:nvPicPr>
          <p:cNvPr id="4" name="Picture 2" descr="https://makinghistorybtw.files.wordpress.com/2016/05/simon-baruch-young2.jpg">
            <a:extLst>
              <a:ext uri="{FF2B5EF4-FFF2-40B4-BE49-F238E27FC236}">
                <a16:creationId xmlns:a16="http://schemas.microsoft.com/office/drawing/2014/main" xmlns="" id="{64DFF1E0-FFCC-4D71-B130-D13EA3CCEA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8935" y="640461"/>
            <a:ext cx="2873941" cy="3862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AFD9247-183C-4A9E-94A2-80E3A2F41524}"/>
              </a:ext>
            </a:extLst>
          </p:cNvPr>
          <p:cNvSpPr txBox="1"/>
          <p:nvPr/>
        </p:nvSpPr>
        <p:spPr>
          <a:xfrm>
            <a:off x="6053871" y="1769807"/>
            <a:ext cx="3031136" cy="2554545"/>
          </a:xfrm>
          <a:prstGeom prst="rect">
            <a:avLst/>
          </a:prstGeom>
          <a:noFill/>
        </p:spPr>
        <p:txBody>
          <a:bodyPr wrap="square" rtlCol="0">
            <a:spAutoFit/>
          </a:bodyPr>
          <a:lstStyle/>
          <a:p>
            <a:r>
              <a:rPr lang="en-US" sz="2000" dirty="0"/>
              <a:t>Philanthropist Bernard Baruch donated funds for the renovation of the Egyptian Building in 1939 in honor of his father, Simon Baruch, an 1862 graduate and surgeon in the </a:t>
            </a:r>
            <a:r>
              <a:rPr lang="en-US" sz="2000" dirty="0" smtClean="0"/>
              <a:t>Confederate Army</a:t>
            </a:r>
            <a:endParaRPr lang="en-US" sz="2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92970659"/>
      </p:ext>
    </p:extLst>
  </p:cSld>
  <p:clrMapOvr>
    <a:masterClrMapping/>
  </p:clrMapOvr>
  <mc:AlternateContent xmlns:mc="http://schemas.openxmlformats.org/markup-compatibility/2006" xmlns:p14="http://schemas.microsoft.com/office/powerpoint/2010/main">
    <mc:Choice Requires="p14">
      <p:transition spd="slow" p14:dur="2000" advTm="9744"/>
    </mc:Choice>
    <mc:Fallback xmlns="">
      <p:transition spd="slow" advTm="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heclio.com/web/ul/23067.49733.jpg">
            <a:extLst>
              <a:ext uri="{FF2B5EF4-FFF2-40B4-BE49-F238E27FC236}">
                <a16:creationId xmlns:a16="http://schemas.microsoft.com/office/drawing/2014/main" xmlns="" id="{09450190-BF6F-4AC1-AC18-70D564143D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76914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D23207B-E5AA-4E57-9B0F-8910DFBBF8FF}"/>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6369991" y="982610"/>
            <a:ext cx="2656021" cy="33017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xmlns="" id="{0EE12BD6-08F1-44B2-8C6D-106677AB113A}"/>
              </a:ext>
            </a:extLst>
          </p:cNvPr>
          <p:cNvSpPr txBox="1"/>
          <p:nvPr/>
        </p:nvSpPr>
        <p:spPr>
          <a:xfrm>
            <a:off x="117988" y="0"/>
            <a:ext cx="5867945" cy="1323439"/>
          </a:xfrm>
          <a:prstGeom prst="rect">
            <a:avLst/>
          </a:prstGeom>
          <a:noFill/>
        </p:spPr>
        <p:txBody>
          <a:bodyPr wrap="square" rtlCol="0">
            <a:spAutoFit/>
          </a:bodyPr>
          <a:lstStyle/>
          <a:p>
            <a:r>
              <a:rPr lang="en-US" sz="2000" kern="1200" dirty="0">
                <a:solidFill>
                  <a:schemeClr val="bg1"/>
                </a:solidFill>
                <a:latin typeface="+mn-lt"/>
                <a:ea typeface="+mn-ea"/>
                <a:cs typeface="+mn-cs"/>
              </a:rPr>
              <a:t>MCV named the auditorium inside the Egyptian Building in memory of Simon Baruch. A plaque outside the audito</a:t>
            </a:r>
            <a:r>
              <a:rPr lang="en-US" sz="2000" dirty="0">
                <a:solidFill>
                  <a:schemeClr val="bg1"/>
                </a:solidFill>
              </a:rPr>
              <a:t>rium list Baruch’s accomplishments including his service in the </a:t>
            </a:r>
            <a:r>
              <a:rPr lang="en-US" sz="2000" dirty="0" smtClean="0">
                <a:solidFill>
                  <a:schemeClr val="bg1"/>
                </a:solidFill>
              </a:rPr>
              <a:t>Confederate Army</a:t>
            </a:r>
            <a:r>
              <a:rPr lang="en-US" sz="2000" dirty="0">
                <a:solidFill>
                  <a:schemeClr val="bg1"/>
                </a:solidFill>
              </a:rPr>
              <a:t>.</a:t>
            </a:r>
            <a:endParaRPr lang="en-US" sz="2000" kern="1200" dirty="0">
              <a:solidFill>
                <a:schemeClr val="bg1"/>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36423669"/>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9/95/Alexander_Hamilton_Stephens.jpg/800px-Alexander_Hamilton_Stephen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1727" y="152646"/>
            <a:ext cx="3020613" cy="37417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0169" y="3885095"/>
            <a:ext cx="3550920" cy="215444"/>
          </a:xfrm>
          <a:prstGeom prst="rect">
            <a:avLst/>
          </a:prstGeom>
        </p:spPr>
        <p:txBody>
          <a:bodyPr wrap="square">
            <a:spAutoFit/>
          </a:bodyPr>
          <a:lstStyle/>
          <a:p>
            <a:r>
              <a:rPr lang="en-US" sz="800" dirty="0"/>
              <a:t>Public Domain, https://commons.wikimedia.org/w/index.php?curid=617531</a:t>
            </a:r>
          </a:p>
        </p:txBody>
      </p:sp>
      <p:pic>
        <p:nvPicPr>
          <p:cNvPr id="2050" name="Picture 2" descr="http://cdn.loc.gov/service/pnp/cwp/4a39000/4a39600/4a39614r.jpg">
            <a:extLst>
              <a:ext uri="{FF2B5EF4-FFF2-40B4-BE49-F238E27FC236}">
                <a16:creationId xmlns:a16="http://schemas.microsoft.com/office/drawing/2014/main" xmlns="" id="{8C2F9E4C-331C-4783-895E-ABDE7E18753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254910" y="202673"/>
            <a:ext cx="4425580" cy="35049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61CEC6DF-233C-4177-BF76-D915CF52DE3F}"/>
              </a:ext>
            </a:extLst>
          </p:cNvPr>
          <p:cNvSpPr/>
          <p:nvPr/>
        </p:nvSpPr>
        <p:spPr>
          <a:xfrm>
            <a:off x="4254910" y="3669651"/>
            <a:ext cx="4572000" cy="215444"/>
          </a:xfrm>
          <a:prstGeom prst="rect">
            <a:avLst/>
          </a:prstGeom>
        </p:spPr>
        <p:txBody>
          <a:bodyPr>
            <a:spAutoFit/>
          </a:bodyPr>
          <a:lstStyle/>
          <a:p>
            <a:r>
              <a:rPr lang="en-US" sz="800" dirty="0"/>
              <a:t>http://cdn.loc.gov/service/pnp/cwp/4a39000/4a39600/4a39614r.jpg</a:t>
            </a:r>
          </a:p>
        </p:txBody>
      </p:sp>
      <p:sp>
        <p:nvSpPr>
          <p:cNvPr id="5" name="TextBox 4">
            <a:extLst>
              <a:ext uri="{FF2B5EF4-FFF2-40B4-BE49-F238E27FC236}">
                <a16:creationId xmlns:a16="http://schemas.microsoft.com/office/drawing/2014/main" xmlns="" id="{841A308C-EAF0-47EB-8559-44D85E95CA42}"/>
              </a:ext>
            </a:extLst>
          </p:cNvPr>
          <p:cNvSpPr txBox="1"/>
          <p:nvPr/>
        </p:nvSpPr>
        <p:spPr>
          <a:xfrm>
            <a:off x="124869" y="4086422"/>
            <a:ext cx="8894261" cy="1015663"/>
          </a:xfrm>
          <a:prstGeom prst="rect">
            <a:avLst/>
          </a:prstGeom>
          <a:solidFill>
            <a:schemeClr val="bg1"/>
          </a:solidFill>
        </p:spPr>
        <p:txBody>
          <a:bodyPr wrap="square" rtlCol="0">
            <a:spAutoFit/>
          </a:bodyPr>
          <a:lstStyle/>
          <a:p>
            <a:r>
              <a:rPr lang="en-US" sz="2000" dirty="0"/>
              <a:t>Confederate Vice President Alexander Stephens lived in the Bruce-Lancaster House at the northwest corner of 12</a:t>
            </a:r>
            <a:r>
              <a:rPr lang="en-US" sz="2000" baseline="30000" dirty="0"/>
              <a:t>th</a:t>
            </a:r>
            <a:r>
              <a:rPr lang="en-US" sz="2000" dirty="0"/>
              <a:t> and Clay Streets when he was in Richmond during the Civil War.</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88506639"/>
      </p:ext>
    </p:extLst>
  </p:cSld>
  <p:clrMapOvr>
    <a:masterClrMapping/>
  </p:clrMapOvr>
  <mc:AlternateContent xmlns:mc="http://schemas.openxmlformats.org/markup-compatibility/2006" xmlns:p14="http://schemas.microsoft.com/office/powerpoint/2010/main">
    <mc:Choice Requires="p14">
      <p:transition spd="slow" p14:dur="2000" advTm="16024"/>
    </mc:Choice>
    <mc:Fallback xmlns="">
      <p:transition spd="slow" advTm="1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ucm_seal">
            <a:extLst>
              <a:ext uri="{FF2B5EF4-FFF2-40B4-BE49-F238E27FC236}">
                <a16:creationId xmlns:a16="http://schemas.microsoft.com/office/drawing/2014/main" xmlns="" id="{BDB47784-CCB5-464B-A460-76E6635D7D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8582" y="3009900"/>
            <a:ext cx="211005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DBF7738E-956E-4F83-88F9-894544982EA4}"/>
              </a:ext>
            </a:extLst>
          </p:cNvPr>
          <p:cNvSpPr txBox="1"/>
          <p:nvPr/>
        </p:nvSpPr>
        <p:spPr>
          <a:xfrm>
            <a:off x="5974347" y="427660"/>
            <a:ext cx="3044292" cy="2554545"/>
          </a:xfrm>
          <a:prstGeom prst="rect">
            <a:avLst/>
          </a:prstGeom>
          <a:noFill/>
        </p:spPr>
        <p:txBody>
          <a:bodyPr wrap="square" rtlCol="0">
            <a:spAutoFit/>
          </a:bodyPr>
          <a:lstStyle/>
          <a:p>
            <a:r>
              <a:rPr lang="en-US" sz="2000" dirty="0"/>
              <a:t>The University College of Medicine used the Bruce-Lancaster House as a classroom and administrative building from 1893 until January 1910 when it was destroyed by fire.</a:t>
            </a:r>
          </a:p>
        </p:txBody>
      </p:sp>
      <p:pic>
        <p:nvPicPr>
          <p:cNvPr id="7" name="Picture 6" descr="IMG0001">
            <a:extLst>
              <a:ext uri="{FF2B5EF4-FFF2-40B4-BE49-F238E27FC236}">
                <a16:creationId xmlns:a16="http://schemas.microsoft.com/office/drawing/2014/main" xmlns="" id="{C8D08574-1694-40B5-9FB2-E27818199D4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25361" y="94225"/>
            <a:ext cx="5633637" cy="42796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284790862"/>
      </p:ext>
    </p:extLst>
  </p:cSld>
  <p:clrMapOvr>
    <a:masterClrMapping/>
  </p:clrMapOvr>
  <mc:AlternateContent xmlns:mc="http://schemas.openxmlformats.org/markup-compatibility/2006" xmlns:p14="http://schemas.microsoft.com/office/powerpoint/2010/main">
    <mc:Choice Requires="p14">
      <p:transition spd="slow" p14:dur="2000" advTm="10225"/>
    </mc:Choice>
    <mc:Fallback xmlns="">
      <p:transition spd="slow" advTm="1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001CC1-F862-454E-AD5F-98E3C95E4EBA}"/>
              </a:ext>
            </a:extLst>
          </p:cNvPr>
          <p:cNvSpPr txBox="1"/>
          <p:nvPr/>
        </p:nvSpPr>
        <p:spPr>
          <a:xfrm>
            <a:off x="6256866" y="1524000"/>
            <a:ext cx="2768601" cy="2246769"/>
          </a:xfrm>
          <a:prstGeom prst="rect">
            <a:avLst/>
          </a:prstGeom>
          <a:noFill/>
        </p:spPr>
        <p:txBody>
          <a:bodyPr wrap="square" rtlCol="0">
            <a:spAutoFit/>
          </a:bodyPr>
          <a:lstStyle/>
          <a:p>
            <a:r>
              <a:rPr lang="en-US" sz="2000" dirty="0"/>
              <a:t>The citizens of Richmond contributed funds to construct a new building for the University College of Medicine which opened in May of 1912.</a:t>
            </a:r>
          </a:p>
        </p:txBody>
      </p:sp>
      <p:pic>
        <p:nvPicPr>
          <p:cNvPr id="2052" name="Picture 4" descr="In 1912, Richmonders &amp; medical students attended opening of new academic building for University College of Medicine (UCM) located at corner of 12th &amp; Clay Streets.  UCM's original building, the old Bruce-Lancaster House, was destroyed by fire in 1910. Friends of UCM raised $100,000 for new building &amp; equipment. UCM enjoyed its new facility for just one academic term. At close of 1913 session UCM merged with MCV, &amp; building named &quot;McGuire Hall&quot; in honor of UCM founder, Dr. Hunter Holmesâ¦">
            <a:extLst>
              <a:ext uri="{FF2B5EF4-FFF2-40B4-BE49-F238E27FC236}">
                <a16:creationId xmlns:a16="http://schemas.microsoft.com/office/drawing/2014/main" xmlns="" id="{3CE791DA-872E-4F34-8E68-7C4DDD186B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5280"/>
            <a:ext cx="6188485" cy="390906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45632782"/>
      </p:ext>
    </p:extLst>
  </p:cSld>
  <p:clrMapOvr>
    <a:masterClrMapping/>
  </p:clrMapOvr>
  <mc:AlternateContent xmlns:mc="http://schemas.openxmlformats.org/markup-compatibility/2006" xmlns:p14="http://schemas.microsoft.com/office/powerpoint/2010/main">
    <mc:Choice Requires="p14">
      <p:transition spd="slow" p14:dur="2000" advTm="10616"/>
    </mc:Choice>
    <mc:Fallback xmlns="">
      <p:transition spd="slow" advTm="1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ction-master">
  <a:themeElements>
    <a:clrScheme name="Custom 3">
      <a:dk1>
        <a:sysClr val="windowText" lastClr="000000"/>
      </a:dk1>
      <a:lt1>
        <a:sysClr val="window" lastClr="FFFFFF"/>
      </a:lt1>
      <a:dk2>
        <a:srgbClr val="FFA800"/>
      </a:dk2>
      <a:lt2>
        <a:srgbClr val="C0C1BF"/>
      </a:lt2>
      <a:accent1>
        <a:srgbClr val="E57200"/>
      </a:accent1>
      <a:accent2>
        <a:srgbClr val="FFCE00"/>
      </a:accent2>
      <a:accent3>
        <a:srgbClr val="00B3BE"/>
      </a:accent3>
      <a:accent4>
        <a:srgbClr val="856822"/>
      </a:accent4>
      <a:accent5>
        <a:srgbClr val="275E37"/>
      </a:accent5>
      <a:accent6>
        <a:srgbClr val="B2E0D6"/>
      </a:accent6>
      <a:hlink>
        <a:srgbClr val="E5CBB1"/>
      </a:hlink>
      <a:folHlink>
        <a:srgbClr val="CCDB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5825</TotalTime>
  <Words>1082</Words>
  <Application>Microsoft Office PowerPoint</Application>
  <PresentationFormat>On-screen Show (16:9)</PresentationFormat>
  <Paragraphs>61</Paragraphs>
  <Slides>35</Slides>
  <Notes>1</Notes>
  <HiddenSlides>0</HiddenSlides>
  <MMClips>35</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35</vt:i4>
      </vt:variant>
    </vt:vector>
  </HeadingPairs>
  <TitlesOfParts>
    <vt:vector size="42" baseType="lpstr">
      <vt:lpstr>Arial</vt:lpstr>
      <vt:lpstr>Calibri</vt:lpstr>
      <vt:lpstr>Office Theme</vt:lpstr>
      <vt:lpstr>1_Office Theme</vt:lpstr>
      <vt:lpstr>Custom Design</vt:lpstr>
      <vt:lpstr>1_Custom Design</vt:lpstr>
      <vt:lpstr>Section-master</vt:lpstr>
      <vt:lpstr>Confederate Commemoration at VCU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VCU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 Identity</dc:creator>
  <cp:lastModifiedBy>BJ Daugherity</cp:lastModifiedBy>
  <cp:revision>108</cp:revision>
  <dcterms:created xsi:type="dcterms:W3CDTF">2017-05-25T18:52:55Z</dcterms:created>
  <dcterms:modified xsi:type="dcterms:W3CDTF">2018-04-12T00:23:15Z</dcterms:modified>
</cp:coreProperties>
</file>